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4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5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6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72" r:id="rId4"/>
    <p:sldId id="266" r:id="rId5"/>
    <p:sldId id="258" r:id="rId6"/>
    <p:sldId id="264" r:id="rId7"/>
    <p:sldId id="273" r:id="rId8"/>
    <p:sldId id="293" r:id="rId9"/>
    <p:sldId id="294" r:id="rId10"/>
    <p:sldId id="276" r:id="rId11"/>
    <p:sldId id="27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jhr77\AppData\Local\Microsoft\Windows\INetCache\Content.Outlook\BW1MWJP2\TCSC%20data%20report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jhr77\AppData\Local\Microsoft\Windows\INetCache\Content.Outlook\BW1MWJP2\TCSC%20data%20report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C:\Users\jhr77\AppData\Local\Microsoft\Windows\INetCache\Content.Outlook\BW1MWJP2\TCSC%20data%20report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3BCHASADU\Sharedir$\TCSC%20Outcomes\Charts\TCSC%20data%20report_2_8_2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jhr77\AppData\Local\Microsoft\Windows\INetCache\Content.Outlook\BW1MWJP2\TCSC%20data%20report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r77\AppData\Local\Microsoft\Windows\INetCache\Content.Outlook\BW1MWJP2\TCSC%20data%20repor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3BCHASADU\Sharedir$\TCSC%20Outcomes\Charts\TCSC%20data%20report_2_8_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jhr77\AppData\Local\Microsoft\Windows\INetCache\Content.Outlook\BW1MWJP2\TCSC%20data%20report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jhr77\AppData\Local\Microsoft\Windows\INetCache\Content.Outlook\BW1MWJP2\TCSC%20data%20repo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990712699374117"/>
          <c:y val="0.16438199755015676"/>
          <c:w val="0.36811485102823693"/>
          <c:h val="0.807116756658678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Reason for denial to unit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98953842880863"/>
          <c:y val="0.11848900347400328"/>
          <c:w val="0.40571677247536964"/>
          <c:h val="0.881363702374747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'Custom date sum'!$A$76</c:f>
              <c:strCache>
                <c:ptCount val="1"/>
                <c:pt idx="0">
                  <c:v>Day of week referred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819-47B3-AF99-A3487DE6C37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819-47B3-AF99-A3487DE6C37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819-47B3-AF99-A3487DE6C3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819-47B3-AF99-A3487DE6C37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819-47B3-AF99-A3487DE6C3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819-47B3-AF99-A3487DE6C3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819-47B3-AF99-A3487DE6C376}"/>
              </c:ext>
            </c:extLst>
          </c:dPt>
          <c:dLbls>
            <c:dLbl>
              <c:idx val="0"/>
              <c:layout>
                <c:manualLayout>
                  <c:x val="-0.12155473085483841"/>
                  <c:y val="0.1588795699992517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9-47B3-AF99-A3487DE6C376}"/>
                </c:ext>
              </c:extLst>
            </c:dLbl>
            <c:dLbl>
              <c:idx val="1"/>
              <c:layout>
                <c:manualLayout>
                  <c:x val="-0.23223352855172924"/>
                  <c:y val="-2.747018673241903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819-47B3-AF99-A3487DE6C376}"/>
                </c:ext>
              </c:extLst>
            </c:dLbl>
            <c:dLbl>
              <c:idx val="2"/>
              <c:layout>
                <c:manualLayout>
                  <c:x val="-0.10896763378523115"/>
                  <c:y val="-0.1772064217585078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19-47B3-AF99-A3487DE6C376}"/>
                </c:ext>
              </c:extLst>
            </c:dLbl>
            <c:dLbl>
              <c:idx val="3"/>
              <c:layout>
                <c:manualLayout>
                  <c:x val="0.10599781775702501"/>
                  <c:y val="-0.168183734967142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819-47B3-AF99-A3487DE6C376}"/>
                </c:ext>
              </c:extLst>
            </c:dLbl>
            <c:dLbl>
              <c:idx val="4"/>
              <c:layout>
                <c:manualLayout>
                  <c:x val="0.15695427661447681"/>
                  <c:y val="-2.544913062902655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19-47B3-AF99-A3487DE6C376}"/>
                </c:ext>
              </c:extLst>
            </c:dLbl>
            <c:dLbl>
              <c:idx val="5"/>
              <c:layout>
                <c:manualLayout>
                  <c:x val="0.14767142367230346"/>
                  <c:y val="0.1088883224024055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819-47B3-AF99-A3487DE6C376}"/>
                </c:ext>
              </c:extLst>
            </c:dLbl>
            <c:dLbl>
              <c:idx val="6"/>
              <c:layout>
                <c:manualLayout>
                  <c:x val="0.11032968367667363"/>
                  <c:y val="0.155881212213679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69662108369755"/>
                      <c:h val="0.151140356838191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819-47B3-AF99-A3487DE6C3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sum'!$B$77:$B$83</c:f>
              <c:strCache>
                <c:ptCount val="7"/>
                <c:pt idx="0">
                  <c:v>Mon</c:v>
                </c:pt>
                <c:pt idx="1">
                  <c:v>Tue</c:v>
                </c:pt>
                <c:pt idx="2">
                  <c:v>Wed</c:v>
                </c:pt>
                <c:pt idx="3">
                  <c:v>Thu</c:v>
                </c:pt>
                <c:pt idx="4">
                  <c:v>Fri</c:v>
                </c:pt>
                <c:pt idx="5">
                  <c:v>Sat</c:v>
                </c:pt>
                <c:pt idx="6">
                  <c:v>Sun</c:v>
                </c:pt>
              </c:strCache>
            </c:strRef>
          </c:cat>
          <c:val>
            <c:numRef>
              <c:f>'Custom date sum'!$A$77:$A$83</c:f>
              <c:numCache>
                <c:formatCode>General</c:formatCode>
                <c:ptCount val="7"/>
                <c:pt idx="0">
                  <c:v>552</c:v>
                </c:pt>
                <c:pt idx="1">
                  <c:v>448</c:v>
                </c:pt>
                <c:pt idx="2">
                  <c:v>455</c:v>
                </c:pt>
                <c:pt idx="3">
                  <c:v>436</c:v>
                </c:pt>
                <c:pt idx="4">
                  <c:v>470</c:v>
                </c:pt>
                <c:pt idx="5">
                  <c:v>285</c:v>
                </c:pt>
                <c:pt idx="6">
                  <c:v>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819-47B3-AF99-A3487DE6C3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8453817118904459"/>
          <c:y val="1.7523519633413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3900984057149698E-2"/>
          <c:y val="0.19462818937852211"/>
          <c:w val="0.5740503534452116"/>
          <c:h val="0.78106893353110141"/>
        </c:manualLayout>
      </c:layout>
      <c:pieChart>
        <c:varyColors val="1"/>
        <c:ser>
          <c:idx val="0"/>
          <c:order val="0"/>
          <c:tx>
            <c:strRef>
              <c:f>'Custom date sum'!$L$76</c:f>
              <c:strCache>
                <c:ptCount val="1"/>
                <c:pt idx="0">
                  <c:v>Reason for denial to unit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41C-4683-8D7B-D4EF451808D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41C-4683-8D7B-D4EF451808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41C-4683-8D7B-D4EF451808D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41C-4683-8D7B-D4EF451808D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41C-4683-8D7B-D4EF451808D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41C-4683-8D7B-D4EF451808D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41C-4683-8D7B-D4EF451808D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41C-4683-8D7B-D4EF451808D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41C-4683-8D7B-D4EF451808D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241C-4683-8D7B-D4EF451808D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241C-4683-8D7B-D4EF451808D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241C-4683-8D7B-D4EF451808DC}"/>
                </c:ext>
              </c:extLst>
            </c:dLbl>
            <c:dLbl>
              <c:idx val="1"/>
              <c:layout>
                <c:manualLayout>
                  <c:x val="-0.15250356606871571"/>
                  <c:y val="-9.80788319423398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1C-4683-8D7B-D4EF451808DC}"/>
                </c:ext>
              </c:extLst>
            </c:dLbl>
            <c:dLbl>
              <c:idx val="2"/>
              <c:layout>
                <c:manualLayout>
                  <c:x val="-4.9980397839590504E-2"/>
                  <c:y val="-0.141409269639863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1C-4683-8D7B-D4EF451808DC}"/>
                </c:ext>
              </c:extLst>
            </c:dLbl>
            <c:dLbl>
              <c:idx val="3"/>
              <c:layout>
                <c:manualLayout>
                  <c:x val="6.8963778652796723E-2"/>
                  <c:y val="-6.61470905074687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41C-4683-8D7B-D4EF451808DC}"/>
                </c:ext>
              </c:extLst>
            </c:dLbl>
            <c:dLbl>
              <c:idx val="4"/>
              <c:layout>
                <c:manualLayout>
                  <c:x val="7.3208776144808169E-2"/>
                  <c:y val="7.62709302544758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41C-4683-8D7B-D4EF451808DC}"/>
                </c:ext>
              </c:extLst>
            </c:dLbl>
            <c:dLbl>
              <c:idx val="5"/>
              <c:layout>
                <c:manualLayout>
                  <c:x val="-2.8144247022277722E-2"/>
                  <c:y val="4.380879908353372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41C-4683-8D7B-D4EF451808DC}"/>
                </c:ext>
              </c:extLst>
            </c:dLbl>
            <c:dLbl>
              <c:idx val="6"/>
              <c:layout>
                <c:manualLayout>
                  <c:x val="-0.10510851324690981"/>
                  <c:y val="4.221857417191883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41C-4683-8D7B-D4EF451808DC}"/>
                </c:ext>
              </c:extLst>
            </c:dLbl>
            <c:dLbl>
              <c:idx val="7"/>
              <c:layout>
                <c:manualLayout>
                  <c:x val="3.3236644076984137E-3"/>
                  <c:y val="-3.103983901067098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41C-4683-8D7B-D4EF451808DC}"/>
                </c:ext>
              </c:extLst>
            </c:dLbl>
            <c:dLbl>
              <c:idx val="8"/>
              <c:layout>
                <c:manualLayout>
                  <c:x val="4.8298426175074897E-2"/>
                  <c:y val="1.752365464378609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41C-4683-8D7B-D4EF451808DC}"/>
                </c:ext>
              </c:extLst>
            </c:dLbl>
            <c:dLbl>
              <c:idx val="9"/>
              <c:layout>
                <c:manualLayout>
                  <c:x val="-2.2927311941858892E-2"/>
                  <c:y val="-2.55284565746141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41C-4683-8D7B-D4EF451808DC}"/>
                </c:ext>
              </c:extLst>
            </c:dLbl>
            <c:dLbl>
              <c:idx val="10"/>
              <c:layout>
                <c:manualLayout>
                  <c:x val="6.3324555800124818E-2"/>
                  <c:y val="-1.940074392170160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41C-4683-8D7B-D4EF451808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sum'!$N$77:$N$89</c:f>
              <c:strCache>
                <c:ptCount val="11"/>
                <c:pt idx="0">
                  <c:v>Intoxicated/needs medical detox</c:v>
                </c:pt>
                <c:pt idx="1">
                  <c:v>Recent violence</c:v>
                </c:pt>
                <c:pt idx="2">
                  <c:v>Not medically stable</c:v>
                </c:pt>
                <c:pt idx="3">
                  <c:v>Inappropriate for voluntary admission</c:v>
                </c:pt>
                <c:pt idx="4">
                  <c:v>Other</c:v>
                </c:pt>
                <c:pt idx="5">
                  <c:v>Only in need of housing</c:v>
                </c:pt>
                <c:pt idx="6">
                  <c:v>At cap for appropriate room sharing options</c:v>
                </c:pt>
                <c:pt idx="7">
                  <c:v>Cannot perform ADLs</c:v>
                </c:pt>
                <c:pt idx="8">
                  <c:v>At capacity/full</c:v>
                </c:pt>
                <c:pt idx="9">
                  <c:v>Not ambulatory</c:v>
                </c:pt>
                <c:pt idx="10">
                  <c:v>No psychiatric diagnosis</c:v>
                </c:pt>
              </c:strCache>
              <c:extLst/>
            </c:strRef>
          </c:cat>
          <c:val>
            <c:numRef>
              <c:f>'Custom date sum'!$L$77:$L$89</c:f>
              <c:numCache>
                <c:formatCode>General</c:formatCode>
                <c:ptCount val="11"/>
                <c:pt idx="0">
                  <c:v>122</c:v>
                </c:pt>
                <c:pt idx="1">
                  <c:v>92</c:v>
                </c:pt>
                <c:pt idx="2">
                  <c:v>78</c:v>
                </c:pt>
                <c:pt idx="3">
                  <c:v>128</c:v>
                </c:pt>
                <c:pt idx="4">
                  <c:v>51</c:v>
                </c:pt>
                <c:pt idx="5">
                  <c:v>14</c:v>
                </c:pt>
                <c:pt idx="6">
                  <c:v>15</c:v>
                </c:pt>
                <c:pt idx="7">
                  <c:v>2</c:v>
                </c:pt>
                <c:pt idx="8">
                  <c:v>41</c:v>
                </c:pt>
                <c:pt idx="9">
                  <c:v>4</c:v>
                </c:pt>
                <c:pt idx="10">
                  <c:v>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6-241C-4683-8D7B-D4EF451808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693144604365556"/>
          <c:y val="0.10414121182558068"/>
          <c:w val="0.39868071071980021"/>
          <c:h val="0.895711352689207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043835100110164"/>
          <c:y val="0.12236838253492191"/>
          <c:w val="0.46062221657831437"/>
          <c:h val="0.7577631218281542"/>
        </c:manualLayout>
      </c:layout>
      <c:pieChart>
        <c:varyColors val="1"/>
        <c:ser>
          <c:idx val="0"/>
          <c:order val="0"/>
          <c:tx>
            <c:strRef>
              <c:f>'Custom date sum'!$I$19</c:f>
              <c:strCache>
                <c:ptCount val="1"/>
                <c:pt idx="0">
                  <c:v>Time of referral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D9-413B-8C39-215BF342B4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D9-413B-8C39-215BF342B4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DD9-413B-8C39-215BF342B438}"/>
              </c:ext>
            </c:extLst>
          </c:dPt>
          <c:dLbls>
            <c:dLbl>
              <c:idx val="2"/>
              <c:layout>
                <c:manualLayout>
                  <c:x val="9.5306057081477699E-2"/>
                  <c:y val="0.1581242498676041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D9-413B-8C39-215BF342B4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sum'!$J$20:$J$22</c:f>
              <c:strCache>
                <c:ptCount val="3"/>
                <c:pt idx="0">
                  <c:v>Day shift (7am - 3pm)</c:v>
                </c:pt>
                <c:pt idx="1">
                  <c:v>Evening shift (3pm - 11pm)</c:v>
                </c:pt>
                <c:pt idx="2">
                  <c:v>Overnight shift (11pm - 7am)</c:v>
                </c:pt>
              </c:strCache>
            </c:strRef>
          </c:cat>
          <c:val>
            <c:numRef>
              <c:f>'Custom date sum'!$I$20:$I$22</c:f>
              <c:numCache>
                <c:formatCode>General</c:formatCode>
                <c:ptCount val="3"/>
                <c:pt idx="0">
                  <c:v>1652</c:v>
                </c:pt>
                <c:pt idx="1">
                  <c:v>875</c:v>
                </c:pt>
                <c:pt idx="2">
                  <c:v>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DD9-413B-8C39-215BF342B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709074702872526"/>
          <c:y val="0.21244215165248681"/>
          <c:w val="0.32120077245921275"/>
          <c:h val="0.706335700649910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892520491969025"/>
          <c:y val="0.18252044204624676"/>
          <c:w val="0.49846158574758681"/>
          <c:h val="0.78902425518485064"/>
        </c:manualLayout>
      </c:layout>
      <c:pieChart>
        <c:varyColors val="1"/>
        <c:ser>
          <c:idx val="0"/>
          <c:order val="0"/>
          <c:tx>
            <c:strRef>
              <c:f>'Custom date sum'!$E$90</c:f>
              <c:strCache>
                <c:ptCount val="1"/>
                <c:pt idx="0">
                  <c:v>Referral source summary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BE-41AF-93A2-51C2E469DD8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BE-41AF-93A2-51C2E469DD8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BE-41AF-93A2-51C2E469DD8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EBE-41AF-93A2-51C2E469DD8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EBE-41AF-93A2-51C2E469DD8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EBE-41AF-93A2-51C2E469DD8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EBE-41AF-93A2-51C2E469DD8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EBE-41AF-93A2-51C2E469DD8C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EBE-41AF-93A2-51C2E469DD8C}"/>
                </c:ext>
              </c:extLst>
            </c:dLbl>
            <c:dLbl>
              <c:idx val="1"/>
              <c:layout>
                <c:manualLayout>
                  <c:x val="0.1435147589089715"/>
                  <c:y val="-3.0061474976938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E-41AF-93A2-51C2E469DD8C}"/>
                </c:ext>
              </c:extLst>
            </c:dLbl>
            <c:dLbl>
              <c:idx val="2"/>
              <c:layout>
                <c:manualLayout>
                  <c:x val="0.12686154595264401"/>
                  <c:y val="0.12253560753831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419335994329002"/>
                      <c:h val="0.101863800043862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EBE-41AF-93A2-51C2E469DD8C}"/>
                </c:ext>
              </c:extLst>
            </c:dLbl>
            <c:dLbl>
              <c:idx val="3"/>
              <c:layout>
                <c:manualLayout>
                  <c:x val="-2.821869488536155E-2"/>
                  <c:y val="3.066615935847356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E-41AF-93A2-51C2E469DD8C}"/>
                </c:ext>
              </c:extLst>
            </c:dLbl>
            <c:dLbl>
              <c:idx val="4"/>
              <c:layout>
                <c:manualLayout>
                  <c:x val="-9.8883831024902738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E-41AF-93A2-51C2E469DD8C}"/>
                </c:ext>
              </c:extLst>
            </c:dLbl>
            <c:dLbl>
              <c:idx val="5"/>
              <c:layout>
                <c:manualLayout>
                  <c:x val="-3.5273368606701938E-2"/>
                  <c:y val="-1.314263972506011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E-41AF-93A2-51C2E469DD8C}"/>
                </c:ext>
              </c:extLst>
            </c:dLbl>
            <c:dLbl>
              <c:idx val="6"/>
              <c:layout>
                <c:manualLayout>
                  <c:x val="8.1128747795414458E-2"/>
                  <c:y val="-1.314263972506011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E-41AF-93A2-51C2E469DD8C}"/>
                </c:ext>
              </c:extLst>
            </c:dLbl>
            <c:dLbl>
              <c:idx val="7"/>
              <c:layout>
                <c:manualLayout>
                  <c:x val="0.13051146384479712"/>
                  <c:y val="3.50470392668269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E-41AF-93A2-51C2E469DD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sum'!$G$91:$G$98</c:f>
              <c:strCache>
                <c:ptCount val="8"/>
                <c:pt idx="0">
                  <c:v>ED</c:v>
                </c:pt>
                <c:pt idx="1">
                  <c:v>MH Center</c:v>
                </c:pt>
                <c:pt idx="2">
                  <c:v>Law enforcement</c:v>
                </c:pt>
                <c:pt idx="3">
                  <c:v>MH Hospital</c:v>
                </c:pt>
                <c:pt idx="4">
                  <c:v>Self/family</c:v>
                </c:pt>
                <c:pt idx="5">
                  <c:v>Charleston Ctr</c:v>
                </c:pt>
                <c:pt idx="6">
                  <c:v>One80 Place</c:v>
                </c:pt>
                <c:pt idx="7">
                  <c:v>Other category</c:v>
                </c:pt>
              </c:strCache>
            </c:strRef>
          </c:cat>
          <c:val>
            <c:numRef>
              <c:f>'Custom date sum'!$E$91:$E$98</c:f>
              <c:numCache>
                <c:formatCode>General</c:formatCode>
                <c:ptCount val="8"/>
                <c:pt idx="0">
                  <c:v>1940</c:v>
                </c:pt>
                <c:pt idx="1">
                  <c:v>541</c:v>
                </c:pt>
                <c:pt idx="2">
                  <c:v>191</c:v>
                </c:pt>
                <c:pt idx="3">
                  <c:v>141</c:v>
                </c:pt>
                <c:pt idx="4">
                  <c:v>72</c:v>
                </c:pt>
                <c:pt idx="5">
                  <c:v>28</c:v>
                </c:pt>
                <c:pt idx="6">
                  <c:v>15</c:v>
                </c:pt>
                <c:pt idx="7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EBE-41AF-93A2-51C2E469DD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990712699374117"/>
          <c:y val="0.16438199755015676"/>
          <c:w val="0.36811485102823693"/>
          <c:h val="0.807116756658678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Primary MH concern</a:t>
            </a:r>
          </a:p>
        </c:rich>
      </c:tx>
      <c:layout>
        <c:manualLayout>
          <c:xMode val="edge"/>
          <c:yMode val="edge"/>
          <c:x val="0.59122386522644854"/>
          <c:y val="1.854307258298278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363492599307254"/>
          <c:y val="0.13365493998827185"/>
          <c:w val="0.27438717465666751"/>
          <c:h val="0.864159675793232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Primary MH concern</a:t>
            </a:r>
          </a:p>
        </c:rich>
      </c:tx>
      <c:layout>
        <c:manualLayout>
          <c:xMode val="edge"/>
          <c:yMode val="edge"/>
          <c:x val="0.27970399904605447"/>
          <c:y val="4.012310121161915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9500519807934323E-2"/>
          <c:y val="0.16667748046910455"/>
          <c:w val="0.9297172699088504"/>
          <c:h val="0.64742570693061685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4.4160445661742248E-4"/>
          <c:y val="0.84617848309730792"/>
          <c:w val="0.97758037923782826"/>
          <c:h val="0.151635990515246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14344694532917"/>
          <c:y val="0.15654300050126918"/>
          <c:w val="0.80069504633824773"/>
          <c:h val="0.65701200799370651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2.2254099321184259E-2"/>
          <c:y val="0.86416612013529415"/>
          <c:w val="0.9469975693529511"/>
          <c:h val="0.134770592520287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6794181897154939"/>
          <c:y val="1.31426397250601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'Custom date sum'!$E$76</c:f>
              <c:strCache>
                <c:ptCount val="1"/>
                <c:pt idx="0">
                  <c:v>Primary MH concern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E1F-4048-9D26-D1710FAD67F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E1F-4048-9D26-D1710FAD67F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E1F-4048-9D26-D1710FAD67F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E1F-4048-9D26-D1710FAD67F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E1F-4048-9D26-D1710FAD67F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E1F-4048-9D26-D1710FAD67F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E1F-4048-9D26-D1710FAD67F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E1F-4048-9D26-D1710FAD67F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E1F-4048-9D26-D1710FAD67F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E1F-4048-9D26-D1710FAD67F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E1F-4048-9D26-D1710FAD67F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0E1F-4048-9D26-D1710FAD67F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E1F-4048-9D26-D1710FAD67F3}"/>
                </c:ext>
              </c:extLst>
            </c:dLbl>
            <c:dLbl>
              <c:idx val="1"/>
              <c:layout>
                <c:manualLayout>
                  <c:x val="7.4508292857510885E-2"/>
                  <c:y val="-0.10170885362031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1F-4048-9D26-D1710FAD67F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1F-4048-9D26-D1710FAD67F3}"/>
                </c:ext>
              </c:extLst>
            </c:dLbl>
            <c:dLbl>
              <c:idx val="3"/>
              <c:layout>
                <c:manualLayout>
                  <c:x val="-1.0512795058639144E-2"/>
                  <c:y val="5.038011894606373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4022733520985"/>
                      <c:h val="8.51204966193060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E1F-4048-9D26-D1710FAD67F3}"/>
                </c:ext>
              </c:extLst>
            </c:dLbl>
            <c:dLbl>
              <c:idx val="4"/>
              <c:layout>
                <c:manualLayout>
                  <c:x val="-7.3878648433479022E-2"/>
                  <c:y val="3.066615935847362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1F-4048-9D26-D1710FAD67F3}"/>
                </c:ext>
              </c:extLst>
            </c:dLbl>
            <c:dLbl>
              <c:idx val="5"/>
              <c:layout>
                <c:manualLayout>
                  <c:x val="-0.10202289545575674"/>
                  <c:y val="-4.380879908353372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1F-4048-9D26-D1710FAD67F3}"/>
                </c:ext>
              </c:extLst>
            </c:dLbl>
            <c:dLbl>
              <c:idx val="6"/>
              <c:layout>
                <c:manualLayout>
                  <c:x val="-0.10905895721132618"/>
                  <c:y val="-4.380879908353373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1F-4048-9D26-D1710FAD67F3}"/>
                </c:ext>
              </c:extLst>
            </c:dLbl>
            <c:dLbl>
              <c:idx val="7"/>
              <c:layout>
                <c:manualLayout>
                  <c:x val="-0.1149833766115767"/>
                  <c:y val="-8.27524068105779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1F-4048-9D26-D1710FAD67F3}"/>
                </c:ext>
              </c:extLst>
            </c:dLbl>
            <c:dLbl>
              <c:idx val="8"/>
              <c:layout>
                <c:manualLayout>
                  <c:x val="1.7590154388923578E-2"/>
                  <c:y val="-3.066615935847360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E1F-4048-9D26-D1710FAD67F3}"/>
                </c:ext>
              </c:extLst>
            </c:dLbl>
            <c:dLbl>
              <c:idx val="9"/>
              <c:layout>
                <c:manualLayout>
                  <c:x val="0.10202289545575674"/>
                  <c:y val="-2.62852794501202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E1F-4048-9D26-D1710FAD67F3}"/>
                </c:ext>
              </c:extLst>
            </c:dLbl>
            <c:dLbl>
              <c:idx val="10"/>
              <c:layout>
                <c:manualLayout>
                  <c:x val="0.20052776003372871"/>
                  <c:y val="-8.761759816706744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E1F-4048-9D26-D1710FAD67F3}"/>
                </c:ext>
              </c:extLst>
            </c:dLbl>
            <c:dLbl>
              <c:idx val="11"/>
              <c:layout>
                <c:manualLayout>
                  <c:x val="0.17590154388923576"/>
                  <c:y val="2.62852794501202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E1F-4048-9D26-D1710FAD67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sum'!$G$77:$G$88</c:f>
              <c:strCache>
                <c:ptCount val="12"/>
                <c:pt idx="0">
                  <c:v>SI</c:v>
                </c:pt>
                <c:pt idx="1">
                  <c:v>Psychosis</c:v>
                </c:pt>
                <c:pt idx="2">
                  <c:v>Depression</c:v>
                </c:pt>
                <c:pt idx="3">
                  <c:v>Other</c:v>
                </c:pt>
                <c:pt idx="4">
                  <c:v>SI/HI</c:v>
                </c:pt>
                <c:pt idx="5">
                  <c:v>Hosp stepdown</c:v>
                </c:pt>
                <c:pt idx="6">
                  <c:v>Anxiety</c:v>
                </c:pt>
                <c:pt idx="7">
                  <c:v>Mania</c:v>
                </c:pt>
                <c:pt idx="8">
                  <c:v>HI</c:v>
                </c:pt>
                <c:pt idx="9">
                  <c:v>Jail stepdown</c:v>
                </c:pt>
                <c:pt idx="10">
                  <c:v>Trauma</c:v>
                </c:pt>
                <c:pt idx="11">
                  <c:v>Grief</c:v>
                </c:pt>
              </c:strCache>
            </c:strRef>
          </c:cat>
          <c:val>
            <c:numRef>
              <c:f>'Custom date sum'!$E$77:$E$88</c:f>
              <c:numCache>
                <c:formatCode>General</c:formatCode>
                <c:ptCount val="12"/>
                <c:pt idx="0">
                  <c:v>1645</c:v>
                </c:pt>
                <c:pt idx="1">
                  <c:v>538</c:v>
                </c:pt>
                <c:pt idx="2">
                  <c:v>309</c:v>
                </c:pt>
                <c:pt idx="3">
                  <c:v>112</c:v>
                </c:pt>
                <c:pt idx="4">
                  <c:v>77</c:v>
                </c:pt>
                <c:pt idx="5">
                  <c:v>93</c:v>
                </c:pt>
                <c:pt idx="6">
                  <c:v>31</c:v>
                </c:pt>
                <c:pt idx="7">
                  <c:v>48</c:v>
                </c:pt>
                <c:pt idx="8">
                  <c:v>28</c:v>
                </c:pt>
                <c:pt idx="9">
                  <c:v>14</c:v>
                </c:pt>
                <c:pt idx="10">
                  <c:v>14</c:v>
                </c:pt>
                <c:pt idx="1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0E1F-4048-9D26-D1710FAD67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289735647914714"/>
          <c:y val="0.12488296894701234"/>
          <c:w val="0.33512468486638336"/>
          <c:h val="0.872931645576614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Diversions from Admissions           </a:t>
            </a:r>
            <a:r>
              <a:rPr lang="en-US" sz="1400"/>
              <a:t>July 2018-Current Month</a:t>
            </a:r>
          </a:p>
        </c:rich>
      </c:tx>
      <c:layout>
        <c:manualLayout>
          <c:xMode val="edge"/>
          <c:yMode val="edge"/>
          <c:x val="0.14059002624671912"/>
          <c:y val="1.3888859919000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078733158355205"/>
          <c:y val="0.29687472840729345"/>
          <c:w val="0.3869355115657272"/>
          <c:h val="0.68546522744259619"/>
        </c:manualLayout>
      </c:layout>
      <c:pieChart>
        <c:varyColors val="1"/>
        <c:ser>
          <c:idx val="0"/>
          <c:order val="0"/>
          <c:tx>
            <c:v>Diversions from Admissions</c:v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90-4FE1-A5F3-3DF9AF4519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90-4FE1-A5F3-3DF9AF451962}"/>
              </c:ext>
            </c:extLst>
          </c:dPt>
          <c:dPt>
            <c:idx val="2"/>
            <c:bubble3D val="0"/>
            <c:explosion val="14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290-4FE1-A5F3-3DF9AF451962}"/>
              </c:ext>
            </c:extLst>
          </c:dPt>
          <c:dPt>
            <c:idx val="3"/>
            <c:bubble3D val="0"/>
            <c:explosion val="15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290-4FE1-A5F3-3DF9AF45196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290-4FE1-A5F3-3DF9AF451962}"/>
                </c:ext>
              </c:extLst>
            </c:dLbl>
            <c:dLbl>
              <c:idx val="1"/>
              <c:layout>
                <c:manualLayout>
                  <c:x val="8.9214262188765894E-2"/>
                  <c:y val="-0.1991168030066281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90-4FE1-A5F3-3DF9AF451962}"/>
                </c:ext>
              </c:extLst>
            </c:dLbl>
            <c:dLbl>
              <c:idx val="2"/>
              <c:layout>
                <c:manualLayout>
                  <c:x val="1.1993765979769993E-2"/>
                  <c:y val="2.170001123400431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90-4FE1-A5F3-3DF9AF451962}"/>
                </c:ext>
              </c:extLst>
            </c:dLbl>
            <c:dLbl>
              <c:idx val="3"/>
              <c:layout>
                <c:manualLayout>
                  <c:x val="2.884626485078751E-2"/>
                  <c:y val="3.8135972303073008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90-4FE1-A5F3-3DF9AF4519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sum'!$J$203:$M$203</c:f>
              <c:strCache>
                <c:ptCount val="4"/>
                <c:pt idx="0">
                  <c:v>ED diversions</c:v>
                </c:pt>
                <c:pt idx="1">
                  <c:v>Hosp diversions</c:v>
                </c:pt>
                <c:pt idx="2">
                  <c:v>Back to ED</c:v>
                </c:pt>
                <c:pt idx="3">
                  <c:v>Hospitalized</c:v>
                </c:pt>
              </c:strCache>
            </c:strRef>
          </c:cat>
          <c:val>
            <c:numRef>
              <c:f>'Custom date sum'!$J$260:$M$260</c:f>
              <c:numCache>
                <c:formatCode>General</c:formatCode>
                <c:ptCount val="4"/>
                <c:pt idx="0">
                  <c:v>248</c:v>
                </c:pt>
                <c:pt idx="1">
                  <c:v>1045</c:v>
                </c:pt>
                <c:pt idx="2">
                  <c:v>25</c:v>
                </c:pt>
                <c:pt idx="3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90-4FE1-A5F3-3DF9AF451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580091740868842"/>
          <c:y val="0.3051509620900037"/>
          <c:w val="0.25690936296514338"/>
          <c:h val="0.420890302619457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err="1"/>
              <a:t>Payor</a:t>
            </a:r>
            <a:r>
              <a:rPr lang="en-US" sz="2000" b="1" dirty="0"/>
              <a:t> Source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342246281714789"/>
          <c:y val="0.14871529216742643"/>
          <c:w val="0.33268864829396327"/>
          <c:h val="0.803374545287102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 disposition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381873151931968"/>
          <c:y val="8.4387806787309477E-2"/>
          <c:w val="0.33229243496461675"/>
          <c:h val="0.914485656398213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Payor Source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269844916393808E-4"/>
          <c:y val="0.19025670535922731"/>
          <c:w val="0.70467488320419835"/>
          <c:h val="0.61656030661844841"/>
        </c:manualLayout>
      </c:layout>
      <c:pieChart>
        <c:varyColors val="1"/>
        <c:ser>
          <c:idx val="0"/>
          <c:order val="0"/>
          <c:tx>
            <c:strRef>
              <c:f>'Custom date sum'!$L$92</c:f>
              <c:strCache>
                <c:ptCount val="1"/>
                <c:pt idx="0">
                  <c:v>Payor source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rgbClr val="FFFF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2F-402E-B9B5-CBB96B16B9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2F-402E-B9B5-CBB96B16B9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2F-402E-B9B5-CBB96B16B9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2F-402E-B9B5-CBB96B16B9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D2F-402E-B9B5-CBB96B16B9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D2F-402E-B9B5-CBB96B16B9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D2F-402E-B9B5-CBB96B16B9D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D2F-402E-B9B5-CBB96B16B9D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D2F-402E-B9B5-CBB96B16B9D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D2F-402E-B9B5-CBB96B16B9DF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ED2F-402E-B9B5-CBB96B16B9D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D2F-402E-B9B5-CBB96B16B9DF}"/>
                </c:ext>
              </c:extLst>
            </c:dLbl>
            <c:dLbl>
              <c:idx val="1"/>
              <c:layout>
                <c:manualLayout>
                  <c:x val="0.10404323762927706"/>
                  <c:y val="-9.07993876285472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2F-402E-B9B5-CBB96B16B9DF}"/>
                </c:ext>
              </c:extLst>
            </c:dLbl>
            <c:dLbl>
              <c:idx val="2"/>
              <c:layout>
                <c:manualLayout>
                  <c:x val="7.3594139340177417E-2"/>
                  <c:y val="-4.50937053920891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D2F-402E-B9B5-CBB96B16B9DF}"/>
                </c:ext>
              </c:extLst>
            </c:dLbl>
            <c:dLbl>
              <c:idx val="3"/>
              <c:layout>
                <c:manualLayout>
                  <c:x val="5.5717562118615289E-2"/>
                  <c:y val="9.703607527782322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D2F-402E-B9B5-CBB96B16B9DF}"/>
                </c:ext>
              </c:extLst>
            </c:dLbl>
            <c:dLbl>
              <c:idx val="4"/>
              <c:layout>
                <c:manualLayout>
                  <c:x val="6.4523809951139904E-2"/>
                  <c:y val="4.41200231296898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D2F-402E-B9B5-CBB96B16B9DF}"/>
                </c:ext>
              </c:extLst>
            </c:dLbl>
            <c:dLbl>
              <c:idx val="5"/>
              <c:layout>
                <c:manualLayout>
                  <c:x val="8.6343640798393295E-2"/>
                  <c:y val="6.69066761679394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D2F-402E-B9B5-CBB96B16B9DF}"/>
                </c:ext>
              </c:extLst>
            </c:dLbl>
            <c:dLbl>
              <c:idx val="6"/>
              <c:layout>
                <c:manualLayout>
                  <c:x val="2.3206751054852301E-2"/>
                  <c:y val="1.754385964912278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D2F-402E-B9B5-CBB96B16B9DF}"/>
                </c:ext>
              </c:extLst>
            </c:dLbl>
            <c:dLbl>
              <c:idx val="7"/>
              <c:layout>
                <c:manualLayout>
                  <c:x val="-8.438818565400864E-3"/>
                  <c:y val="1.16959064327485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D2F-402E-B9B5-CBB96B16B9DF}"/>
                </c:ext>
              </c:extLst>
            </c:dLbl>
            <c:dLbl>
              <c:idx val="8"/>
              <c:layout>
                <c:manualLayout>
                  <c:x val="-1.0548523206751094E-2"/>
                  <c:y val="-1.3401404640021045E-1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D2F-402E-B9B5-CBB96B16B9DF}"/>
                </c:ext>
              </c:extLst>
            </c:dLbl>
            <c:dLbl>
              <c:idx val="9"/>
              <c:layout>
                <c:manualLayout>
                  <c:x val="4.389093195541504E-2"/>
                  <c:y val="-1.55116885546072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D2F-402E-B9B5-CBB96B16B9DF}"/>
                </c:ext>
              </c:extLst>
            </c:dLbl>
            <c:dLbl>
              <c:idx val="10"/>
              <c:layout>
                <c:manualLayout>
                  <c:x val="9.4946655921871695E-2"/>
                  <c:y val="4.15622521226934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ED2F-402E-B9B5-CBB96B16B9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sum'!$M$93:$M$103</c:f>
              <c:strCache>
                <c:ptCount val="11"/>
                <c:pt idx="0">
                  <c:v>Self Pay</c:v>
                </c:pt>
                <c:pt idx="1">
                  <c:v>Medicaid/Medicare</c:v>
                </c:pt>
                <c:pt idx="2">
                  <c:v>Select Health</c:v>
                </c:pt>
                <c:pt idx="3">
                  <c:v>Medicaid (Fee for Service)</c:v>
                </c:pt>
                <c:pt idx="4">
                  <c:v>Medicare</c:v>
                </c:pt>
                <c:pt idx="5">
                  <c:v>Private Ins.</c:v>
                </c:pt>
                <c:pt idx="6">
                  <c:v>ATC</c:v>
                </c:pt>
                <c:pt idx="7">
                  <c:v>Molina</c:v>
                </c:pt>
                <c:pt idx="8">
                  <c:v>Blue Choice</c:v>
                </c:pt>
                <c:pt idx="9">
                  <c:v>Wellcare</c:v>
                </c:pt>
                <c:pt idx="10">
                  <c:v>Healthy Blue</c:v>
                </c:pt>
              </c:strCache>
            </c:strRef>
          </c:cat>
          <c:val>
            <c:numRef>
              <c:f>'Custom date sum'!$L$93:$L$103</c:f>
              <c:numCache>
                <c:formatCode>General</c:formatCode>
                <c:ptCount val="11"/>
                <c:pt idx="0">
                  <c:v>1331</c:v>
                </c:pt>
                <c:pt idx="1">
                  <c:v>146</c:v>
                </c:pt>
                <c:pt idx="2">
                  <c:v>151</c:v>
                </c:pt>
                <c:pt idx="3">
                  <c:v>116</c:v>
                </c:pt>
                <c:pt idx="4">
                  <c:v>128</c:v>
                </c:pt>
                <c:pt idx="5">
                  <c:v>105</c:v>
                </c:pt>
                <c:pt idx="6">
                  <c:v>111</c:v>
                </c:pt>
                <c:pt idx="7">
                  <c:v>62</c:v>
                </c:pt>
                <c:pt idx="8">
                  <c:v>27</c:v>
                </c:pt>
                <c:pt idx="9">
                  <c:v>24</c:v>
                </c:pt>
                <c:pt idx="1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ED2F-402E-B9B5-CBB96B16B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518863317154311"/>
          <c:y val="0.10589021912135793"/>
          <c:w val="0.30229686943179618"/>
          <c:h val="0.788754662246166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Treatment disposition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928151838163087E-3"/>
          <c:y val="0.16839848533334076"/>
          <c:w val="0.67573606870569747"/>
          <c:h val="0.66035386890128045"/>
        </c:manualLayout>
      </c:layout>
      <c:pieChart>
        <c:varyColors val="1"/>
        <c:ser>
          <c:idx val="0"/>
          <c:order val="0"/>
          <c:tx>
            <c:strRef>
              <c:f>'Custom date sum'!$L$104</c:f>
              <c:strCache>
                <c:ptCount val="1"/>
                <c:pt idx="0">
                  <c:v>Tx disposition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A0-4D88-8D5D-B638204035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6A0-4D88-8D5D-B638204035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6A0-4D88-8D5D-B6382040357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6A0-4D88-8D5D-B6382040357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6A0-4D88-8D5D-B6382040357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6A0-4D88-8D5D-B6382040357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6A0-4D88-8D5D-B6382040357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6A0-4D88-8D5D-B63820403574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6A0-4D88-8D5D-B63820403574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6A0-4D88-8D5D-B63820403574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6A0-4D88-8D5D-B63820403574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06A0-4D88-8D5D-B63820403574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06A0-4D88-8D5D-B6382040357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6A0-4D88-8D5D-B63820403574}"/>
                </c:ext>
              </c:extLst>
            </c:dLbl>
            <c:dLbl>
              <c:idx val="1"/>
              <c:layout>
                <c:manualLayout>
                  <c:x val="9.8241511543966389E-2"/>
                  <c:y val="-8.71937682101663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A0-4D88-8D5D-B63820403574}"/>
                </c:ext>
              </c:extLst>
            </c:dLbl>
            <c:dLbl>
              <c:idx val="2"/>
              <c:layout>
                <c:manualLayout>
                  <c:x val="8.0126518366444244E-2"/>
                  <c:y val="2.315008789038872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A0-4D88-8D5D-B6382040357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A0-4D88-8D5D-B6382040357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A0-4D88-8D5D-B63820403574}"/>
                </c:ext>
              </c:extLst>
            </c:dLbl>
            <c:dLbl>
              <c:idx val="5"/>
              <c:layout>
                <c:manualLayout>
                  <c:x val="1.6877637130801679E-2"/>
                  <c:y val="2.631578947368418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A0-4D88-8D5D-B63820403574}"/>
                </c:ext>
              </c:extLst>
            </c:dLbl>
            <c:dLbl>
              <c:idx val="6"/>
              <c:layout>
                <c:manualLayout>
                  <c:x val="0"/>
                  <c:y val="2.339181286549707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6A0-4D88-8D5D-B63820403574}"/>
                </c:ext>
              </c:extLst>
            </c:dLbl>
            <c:dLbl>
              <c:idx val="7"/>
              <c:layout>
                <c:manualLayout>
                  <c:x val="-8.438818565400864E-3"/>
                  <c:y val="8.77192982456140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6A0-4D88-8D5D-B63820403574}"/>
                </c:ext>
              </c:extLst>
            </c:dLbl>
            <c:dLbl>
              <c:idx val="8"/>
              <c:layout>
                <c:manualLayout>
                  <c:x val="-2.7426160337552744E-2"/>
                  <c:y val="-1.169590643274853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6A0-4D88-8D5D-B63820403574}"/>
                </c:ext>
              </c:extLst>
            </c:dLbl>
            <c:dLbl>
              <c:idx val="9"/>
              <c:layout>
                <c:manualLayout>
                  <c:x val="-4.2194092827004218E-2"/>
                  <c:y val="-3.801169590643274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6A0-4D88-8D5D-B63820403574}"/>
                </c:ext>
              </c:extLst>
            </c:dLbl>
            <c:dLbl>
              <c:idx val="10"/>
              <c:layout>
                <c:manualLayout>
                  <c:x val="-4.2194092827004259E-2"/>
                  <c:y val="-5.847953216374269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6A0-4D88-8D5D-B63820403574}"/>
                </c:ext>
              </c:extLst>
            </c:dLbl>
            <c:dLbl>
              <c:idx val="11"/>
              <c:layout>
                <c:manualLayout>
                  <c:x val="1.8987341772151899E-2"/>
                  <c:y val="5.8479532163742557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6A0-4D88-8D5D-B63820403574}"/>
                </c:ext>
              </c:extLst>
            </c:dLbl>
            <c:dLbl>
              <c:idx val="12"/>
              <c:layout>
                <c:manualLayout>
                  <c:x val="6.9620253164556958E-2"/>
                  <c:y val="-0.2309941520467836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6A0-4D88-8D5D-B638204035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'Custom date sum'!$N$105:$N$118</c:f>
              <c:strCache>
                <c:ptCount val="13"/>
                <c:pt idx="0">
                  <c:v>CDMHC</c:v>
                </c:pt>
                <c:pt idx="1">
                  <c:v>AMA, Tx follow up unknown</c:v>
                </c:pt>
                <c:pt idx="2">
                  <c:v>Other</c:v>
                </c:pt>
                <c:pt idx="3">
                  <c:v>Private Outpatient Provider</c:v>
                </c:pt>
                <c:pt idx="4">
                  <c:v>BMHC</c:v>
                </c:pt>
                <c:pt idx="5">
                  <c:v>Involuntary Inpatient</c:v>
                </c:pt>
                <c:pt idx="6">
                  <c:v>Back to referral ED</c:v>
                </c:pt>
                <c:pt idx="7">
                  <c:v>Chas Center Outpatient</c:v>
                </c:pt>
                <c:pt idx="8">
                  <c:v>Chas Center Inpatient/Detox</c:v>
                </c:pt>
                <c:pt idx="9">
                  <c:v>Other MHC</c:v>
                </c:pt>
                <c:pt idx="10">
                  <c:v>MUSC Outpatient</c:v>
                </c:pt>
                <c:pt idx="11">
                  <c:v>Voluntary inpatient</c:v>
                </c:pt>
                <c:pt idx="12">
                  <c:v>VA</c:v>
                </c:pt>
              </c:strCache>
              <c:extLst/>
            </c:strRef>
          </c:cat>
          <c:val>
            <c:numRef>
              <c:f>'Custom date sum'!$L$105:$L$118</c:f>
              <c:numCache>
                <c:formatCode>General</c:formatCode>
                <c:ptCount val="13"/>
                <c:pt idx="0">
                  <c:v>781</c:v>
                </c:pt>
                <c:pt idx="1">
                  <c:v>362</c:v>
                </c:pt>
                <c:pt idx="2">
                  <c:v>154</c:v>
                </c:pt>
                <c:pt idx="3">
                  <c:v>63</c:v>
                </c:pt>
                <c:pt idx="4">
                  <c:v>57</c:v>
                </c:pt>
                <c:pt idx="5">
                  <c:v>66</c:v>
                </c:pt>
                <c:pt idx="6">
                  <c:v>41</c:v>
                </c:pt>
                <c:pt idx="7">
                  <c:v>37</c:v>
                </c:pt>
                <c:pt idx="8">
                  <c:v>22</c:v>
                </c:pt>
                <c:pt idx="9">
                  <c:v>30</c:v>
                </c:pt>
                <c:pt idx="10">
                  <c:v>19</c:v>
                </c:pt>
                <c:pt idx="11">
                  <c:v>9</c:v>
                </c:pt>
                <c:pt idx="12">
                  <c:v>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1A-06A0-4D88-8D5D-B638204035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19592193832914"/>
          <c:y val="8.7262059596291297E-2"/>
          <c:w val="0.31009034584962597"/>
          <c:h val="0.880284661295562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Day of week referred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Time of referral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763520049860447"/>
          <c:y val="0.33780620022138969"/>
          <c:w val="0.32120077245921275"/>
          <c:h val="0.460085527194053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0.78227</cdr:x>
      <cdr:y>1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1B6E88E4-28D7-464B-BC7B-C166DB65C48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3571429" cy="5980952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1AA6F-5ABC-40B8-B6E3-ABC6EF3B31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CSU –Starting the Journey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EAACA-D27A-4761-B8F4-93C22C2186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6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/>
          </p:nvPr>
        </p:nvGraphicFramePr>
        <p:xfrm>
          <a:off x="283029" y="304802"/>
          <a:ext cx="3742643" cy="3006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4927147" y="304801"/>
          <a:ext cx="3846739" cy="3006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283029" y="3550422"/>
          <a:ext cx="3877695" cy="3187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A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9611579"/>
              </p:ext>
            </p:extLst>
          </p:nvPr>
        </p:nvGraphicFramePr>
        <p:xfrm>
          <a:off x="56855" y="304802"/>
          <a:ext cx="4477045" cy="2859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A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0939277"/>
              </p:ext>
            </p:extLst>
          </p:nvPr>
        </p:nvGraphicFramePr>
        <p:xfrm>
          <a:off x="283029" y="3428999"/>
          <a:ext cx="4477045" cy="3187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0000000-0008-0000-0A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0753396"/>
              </p:ext>
            </p:extLst>
          </p:nvPr>
        </p:nvGraphicFramePr>
        <p:xfrm>
          <a:off x="4927147" y="158568"/>
          <a:ext cx="4945352" cy="3006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00000000-0008-0000-0A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957513"/>
              </p:ext>
            </p:extLst>
          </p:nvPr>
        </p:nvGraphicFramePr>
        <p:xfrm>
          <a:off x="5159021" y="3429000"/>
          <a:ext cx="4713477" cy="3124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709309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17714"/>
            <a:ext cx="7116837" cy="60960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TCSC stats since opening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30629" y="979715"/>
          <a:ext cx="5018314" cy="5029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A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8843526"/>
              </p:ext>
            </p:extLst>
          </p:nvPr>
        </p:nvGraphicFramePr>
        <p:xfrm>
          <a:off x="361244" y="979715"/>
          <a:ext cx="4318905" cy="5563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0000000-0008-0000-0A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250138"/>
              </p:ext>
            </p:extLst>
          </p:nvPr>
        </p:nvGraphicFramePr>
        <p:xfrm>
          <a:off x="5552661" y="1076409"/>
          <a:ext cx="3963311" cy="5563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529FA20-F0D6-49CC-B9E5-01EAF1B0F2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1245" y="1417983"/>
            <a:ext cx="4787698" cy="390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940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745" y="1167441"/>
            <a:ext cx="8598256" cy="762958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accent1">
                    <a:lumMod val="75000"/>
                  </a:schemeClr>
                </a:solidFill>
              </a:rPr>
              <a:t>500/day up to 4 days, then further approval in 2 day increments from referring hospital up to 14 days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Pros: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More likely to get hospitals on board, b/c the risk is on SCDMH</a:t>
            </a:r>
          </a:p>
          <a:p>
            <a:r>
              <a:rPr lang="en-US" dirty="0"/>
              <a:t>No financial risk for hospitals (pay as you play)</a:t>
            </a:r>
          </a:p>
          <a:p>
            <a:r>
              <a:rPr lang="en-US" dirty="0"/>
              <a:t>Better access to community</a:t>
            </a:r>
          </a:p>
          <a:p>
            <a:r>
              <a:rPr lang="en-US" dirty="0"/>
              <a:t>Increased access/usage should increase the average daily census </a:t>
            </a:r>
          </a:p>
          <a:p>
            <a:r>
              <a:rPr lang="en-US" dirty="0"/>
              <a:t>Transparency with stakeholders:  quarterly financial and data reviews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Cons: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SCDMH, this is a big risk with no guaranteed funding to the unit.  (CDMHC only changed to this after  </a:t>
            </a:r>
            <a:r>
              <a:rPr lang="en-US" dirty="0" err="1"/>
              <a:t>hx</a:t>
            </a:r>
            <a:r>
              <a:rPr lang="en-US" dirty="0"/>
              <a:t> of usage to streamline costs per hospital).  </a:t>
            </a:r>
          </a:p>
          <a:p>
            <a:r>
              <a:rPr lang="en-US" dirty="0"/>
              <a:t>To open a CSU, per diem funding would not work to create an initial opening budget. The risk needs to be on the community as it is a community issue.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63179" y="456693"/>
            <a:ext cx="839637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Changes to TCSC Hospital Funding – Per Diem</a:t>
            </a:r>
          </a:p>
        </p:txBody>
      </p:sp>
    </p:spTree>
    <p:extLst>
      <p:ext uri="{BB962C8B-B14F-4D97-AF65-F5344CB8AC3E}">
        <p14:creationId xmlns:p14="http://schemas.microsoft.com/office/powerpoint/2010/main" val="341121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D37B5-DB85-4328-9411-A5A671EF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Determine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3F095-3CDA-4969-9E38-26CA08CE7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True CSU is 24/7 with max stay of 23 hours and 59 minutes –  </a:t>
            </a:r>
            <a:r>
              <a:rPr lang="en-US" sz="2400" b="1" dirty="0"/>
              <a:t>Spartanburg Model</a:t>
            </a:r>
          </a:p>
          <a:p>
            <a:r>
              <a:rPr lang="en-US" dirty="0"/>
              <a:t>CRCF- Ability to stay for multiple days – </a:t>
            </a:r>
            <a:r>
              <a:rPr lang="en-US" sz="2400" b="1" dirty="0"/>
              <a:t>Charleston Dorchester Model</a:t>
            </a:r>
          </a:p>
          <a:p>
            <a:r>
              <a:rPr lang="en-US" dirty="0"/>
              <a:t>Other models as well – AZ model of “Urgent Care” -  </a:t>
            </a:r>
            <a:r>
              <a:rPr lang="en-US" sz="2400" b="1" dirty="0"/>
              <a:t>Mind 24-7                    </a:t>
            </a:r>
            <a:r>
              <a:rPr lang="en-US" dirty="0"/>
              <a:t>Serve everyone that walk through the door.</a:t>
            </a:r>
          </a:p>
          <a:p>
            <a:r>
              <a:rPr lang="en-US" dirty="0"/>
              <a:t>Other Models</a:t>
            </a:r>
          </a:p>
        </p:txBody>
      </p:sp>
    </p:spTree>
    <p:extLst>
      <p:ext uri="{BB962C8B-B14F-4D97-AF65-F5344CB8AC3E}">
        <p14:creationId xmlns:p14="http://schemas.microsoft.com/office/powerpoint/2010/main" val="383042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2776" y="2081391"/>
            <a:ext cx="7766936" cy="1646302"/>
          </a:xfrm>
        </p:spPr>
        <p:txBody>
          <a:bodyPr/>
          <a:lstStyle/>
          <a:p>
            <a:r>
              <a:rPr lang="en-US" dirty="0"/>
              <a:t>Tri-County Crisis Stabilization Center (TCSC)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8813" y="3657305"/>
            <a:ext cx="7766936" cy="1096899"/>
          </a:xfrm>
        </p:spPr>
        <p:txBody>
          <a:bodyPr/>
          <a:lstStyle/>
          <a:p>
            <a:r>
              <a:rPr lang="en-US" dirty="0"/>
              <a:t>Charleston Dorchester Mental Health Center</a:t>
            </a:r>
          </a:p>
          <a:p>
            <a:r>
              <a:rPr lang="en-US" dirty="0"/>
              <a:t>Reopened June 2017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090" y="41138"/>
            <a:ext cx="3187791" cy="21243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5" y="3833091"/>
            <a:ext cx="4185707" cy="27893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636" y="4401262"/>
            <a:ext cx="3587403" cy="239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6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ED, Hospital, Jail Diversion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Appropriate level of care at the appropriate time by the appropriate staff; therefore: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Clinically appropriate emergency department (ED) diversion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Clinically appropriate inpatient hospital diversion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Legally appropriate jail diversion and triage option for law enforcement 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Clinically and legally appropriate shortened length of stay (LOS) in ED, inpatient bed, jail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Option for stepdown/transfer from inpatient hospital or transfer from Sobering Center (soon to be opened next door)</a:t>
            </a:r>
          </a:p>
        </p:txBody>
      </p:sp>
    </p:spTree>
    <p:extLst>
      <p:ext uri="{BB962C8B-B14F-4D97-AF65-F5344CB8AC3E}">
        <p14:creationId xmlns:p14="http://schemas.microsoft.com/office/powerpoint/2010/main" val="498576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Hours, services, staff: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11096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Open 24/7 every day of the year</a:t>
            </a:r>
          </a:p>
          <a:p>
            <a:pPr lvl="0"/>
            <a:r>
              <a:rPr lang="en-US" dirty="0"/>
              <a:t>Housed in the Charleston Center building (DAODAS) to help link patients to treatment to Substance Use Disorders, when needed </a:t>
            </a:r>
          </a:p>
          <a:p>
            <a:pPr lvl="0"/>
            <a:r>
              <a:rPr lang="en-US" dirty="0"/>
              <a:t>Adjacent to the Sobering Center (soon to be open)</a:t>
            </a:r>
          </a:p>
          <a:p>
            <a:pPr lvl="0"/>
            <a:r>
              <a:rPr lang="en-US" dirty="0"/>
              <a:t>Staffed with Master’s prepared clinicians, Bachelor’s level clinicians, Registered Nurses, and Psychiatrists (to include PRN staff)</a:t>
            </a:r>
          </a:p>
          <a:p>
            <a:pPr lvl="0"/>
            <a:r>
              <a:rPr lang="en-US" dirty="0"/>
              <a:t>Patients are supported with group therapy, individual therapy, mental health assessments, psychiatric medical assessment, medications (If needed), PRS, Peer Support, entitlements, and nursing services. </a:t>
            </a:r>
          </a:p>
          <a:p>
            <a:pPr lvl="0"/>
            <a:r>
              <a:rPr lang="en-US" dirty="0"/>
              <a:t>24/7 Sheriff’s Deputy on site</a:t>
            </a:r>
          </a:p>
          <a:p>
            <a:pPr lvl="0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236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7353" y="1351800"/>
            <a:ext cx="81835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CDMHC reopened TCSC on June 5, 2017. Startup budget – approximately $1,406,000.00. Recurring budget – approx. 1.5 mil.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24/7, 10 bed unit housed in Charleston Center (DAODAS)…. critical location.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Licensed as </a:t>
            </a:r>
            <a:r>
              <a:rPr lang="en-US" dirty="0">
                <a:highlight>
                  <a:srgbClr val="FFFF00"/>
                </a:highlight>
              </a:rPr>
              <a:t>CRCF</a:t>
            </a:r>
            <a:r>
              <a:rPr lang="en-US" dirty="0"/>
              <a:t> by SCDHEC – not a locked unit.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Criteria – 18+, voluntary, medically stable, in psychiatric distress, not violent, not intoxicated, able to participate in rigorous treatment regime.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The function – ED diversion, hospital diversion, jail diversion, triage service for law enforcement 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Staffing – minimum of 5 on day shift, 2 on evening and 2 on night shift. RN on every shift. No less than BS/BA staff. Psychiatrist on site 3 hours 7 days a week and on call 24/7. 16 staff total + PRN staff. Crisis intervention, de-escalation, and assessment training critical.</a:t>
            </a:r>
          </a:p>
        </p:txBody>
      </p:sp>
    </p:spTree>
    <p:extLst>
      <p:ext uri="{BB962C8B-B14F-4D97-AF65-F5344CB8AC3E}">
        <p14:creationId xmlns:p14="http://schemas.microsoft.com/office/powerpoint/2010/main" val="628790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5" y="166255"/>
            <a:ext cx="8802947" cy="1270659"/>
          </a:xfrm>
        </p:spPr>
        <p:txBody>
          <a:bodyPr/>
          <a:lstStyle/>
          <a:p>
            <a:r>
              <a:rPr lang="en-US" dirty="0"/>
              <a:t>TCSC Stats </a:t>
            </a:r>
            <a:br>
              <a:rPr lang="en-US" dirty="0"/>
            </a:br>
            <a:r>
              <a:rPr lang="en-US" dirty="0"/>
              <a:t>(June 5, 2017- February 1, 2022)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436914"/>
            <a:ext cx="4184035" cy="2108663"/>
          </a:xfrm>
        </p:spPr>
        <p:txBody>
          <a:bodyPr/>
          <a:lstStyle/>
          <a:p>
            <a:r>
              <a:rPr lang="en-US" dirty="0"/>
              <a:t>2497 - Referrals</a:t>
            </a:r>
          </a:p>
          <a:p>
            <a:r>
              <a:rPr lang="en-US" dirty="0"/>
              <a:t>1549 - Admissions</a:t>
            </a:r>
          </a:p>
          <a:p>
            <a:r>
              <a:rPr lang="en-US" dirty="0"/>
              <a:t>185- Law Enforcement Triage calls </a:t>
            </a:r>
          </a:p>
          <a:p>
            <a:r>
              <a:rPr lang="en-US" dirty="0"/>
              <a:t>2.76 days - Average LOS</a:t>
            </a:r>
          </a:p>
          <a:p>
            <a:r>
              <a:rPr lang="en-US" dirty="0"/>
              <a:t>4.18 – Avg. census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540" y="1436913"/>
            <a:ext cx="4206356" cy="1875510"/>
          </a:xfrm>
        </p:spPr>
        <p:txBody>
          <a:bodyPr/>
          <a:lstStyle/>
          <a:p>
            <a:pPr marL="914400" lvl="2" indent="0">
              <a:buNone/>
            </a:pPr>
            <a:r>
              <a:rPr lang="en-US" sz="2400" dirty="0"/>
              <a:t>DIVERSIONS</a:t>
            </a:r>
          </a:p>
          <a:p>
            <a:r>
              <a:rPr lang="en-US" dirty="0"/>
              <a:t> 38 – Jail</a:t>
            </a:r>
          </a:p>
          <a:p>
            <a:r>
              <a:rPr lang="en-US" dirty="0">
                <a:highlight>
                  <a:srgbClr val="FFFF00"/>
                </a:highlight>
              </a:rPr>
              <a:t>962 - MH inpatient hospital</a:t>
            </a:r>
          </a:p>
          <a:p>
            <a:r>
              <a:rPr lang="en-US" dirty="0"/>
              <a:t>472– ED &amp; hospital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677334" y="3491346"/>
          <a:ext cx="3589866" cy="3138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0000000-0008-0000-0A00-000005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70229" y="3545577"/>
          <a:ext cx="3500606" cy="2953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0000000-0008-0000-0A00-00001C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429955" y="3545577"/>
          <a:ext cx="6867525" cy="2447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23925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/>
          </p:nvPr>
        </p:nvGraphicFramePr>
        <p:xfrm>
          <a:off x="0" y="293913"/>
          <a:ext cx="5377543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>
            <p:extLst/>
          </p:nvPr>
        </p:nvGraphicFramePr>
        <p:xfrm>
          <a:off x="5014521" y="563419"/>
          <a:ext cx="6019800" cy="4831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A00-00001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8790849"/>
              </p:ext>
            </p:extLst>
          </p:nvPr>
        </p:nvGraphicFramePr>
        <p:xfrm>
          <a:off x="186274" y="563419"/>
          <a:ext cx="5014521" cy="573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A00-000014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377543" y="563419"/>
          <a:ext cx="5600700" cy="5731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84407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DC0D93A-3677-47FD-862C-5D4AE37E4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392" y="0"/>
            <a:ext cx="7752521" cy="671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029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6169</TotalTime>
  <Words>667</Words>
  <Application>Microsoft Office PowerPoint</Application>
  <PresentationFormat>Widescreen</PresentationFormat>
  <Paragraphs>71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</vt:lpstr>
      <vt:lpstr>CSU –Starting the Journey</vt:lpstr>
      <vt:lpstr>Determine Model</vt:lpstr>
      <vt:lpstr>Tri-County Crisis Stabilization Center (TCSC) </vt:lpstr>
      <vt:lpstr>An ED, Hospital, Jail Diversion Program</vt:lpstr>
      <vt:lpstr>Hours, services, staff:</vt:lpstr>
      <vt:lpstr>PowerPoint Presentation</vt:lpstr>
      <vt:lpstr>TCSC Stats  (June 5, 2017- February 1, 2022)</vt:lpstr>
      <vt:lpstr>PowerPoint Presentation</vt:lpstr>
      <vt:lpstr>PowerPoint Presentation</vt:lpstr>
      <vt:lpstr>PowerPoint Presentation</vt:lpstr>
      <vt:lpstr>TCSC stats since opening</vt:lpstr>
      <vt:lpstr>500/day up to 4 days, then further approval in 2 day increments from referring hospital up to 14 days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CSU –Key Points for Consideration</dc:title>
  <dc:creator>Vicki Redding</dc:creator>
  <cp:lastModifiedBy>Caroline A. Skeen</cp:lastModifiedBy>
  <cp:revision>7</cp:revision>
  <cp:lastPrinted>2022-04-07T15:55:11Z</cp:lastPrinted>
  <dcterms:created xsi:type="dcterms:W3CDTF">2022-03-17T13:30:30Z</dcterms:created>
  <dcterms:modified xsi:type="dcterms:W3CDTF">2022-04-07T15:55:52Z</dcterms:modified>
</cp:coreProperties>
</file>