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6" r:id="rId4"/>
  </p:sldMasterIdLst>
  <p:notesMasterIdLst>
    <p:notesMasterId r:id="rId35"/>
  </p:notesMasterIdLst>
  <p:handoutMasterIdLst>
    <p:handoutMasterId r:id="rId36"/>
  </p:handoutMasterIdLst>
  <p:sldIdLst>
    <p:sldId id="338" r:id="rId5"/>
    <p:sldId id="315" r:id="rId6"/>
    <p:sldId id="332" r:id="rId7"/>
    <p:sldId id="317" r:id="rId8"/>
    <p:sldId id="333" r:id="rId9"/>
    <p:sldId id="342" r:id="rId10"/>
    <p:sldId id="310" r:id="rId11"/>
    <p:sldId id="327" r:id="rId12"/>
    <p:sldId id="328" r:id="rId13"/>
    <p:sldId id="340" r:id="rId14"/>
    <p:sldId id="343" r:id="rId15"/>
    <p:sldId id="341" r:id="rId16"/>
    <p:sldId id="344" r:id="rId17"/>
    <p:sldId id="330" r:id="rId18"/>
    <p:sldId id="334" r:id="rId19"/>
    <p:sldId id="335" r:id="rId20"/>
    <p:sldId id="336" r:id="rId21"/>
    <p:sldId id="337" r:id="rId22"/>
    <p:sldId id="345" r:id="rId23"/>
    <p:sldId id="331" r:id="rId24"/>
    <p:sldId id="346" r:id="rId25"/>
    <p:sldId id="347" r:id="rId26"/>
    <p:sldId id="348" r:id="rId27"/>
    <p:sldId id="349" r:id="rId28"/>
    <p:sldId id="350" r:id="rId29"/>
    <p:sldId id="351" r:id="rId30"/>
    <p:sldId id="352" r:id="rId31"/>
    <p:sldId id="353" r:id="rId32"/>
    <p:sldId id="354" r:id="rId33"/>
    <p:sldId id="25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AA1BD55-57CD-466E-0725-B6CBA11E0D12}" name="Lauren Weldy (ALLEGIS GROUP SERVICES)" initials="LW" userId="S::v-lweldy@microsoft.com::07a2285c-a352-4b96-8658-ecc34365c1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0033CC"/>
    <a:srgbClr val="EBEDE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5388" autoAdjust="0"/>
  </p:normalViewPr>
  <p:slideViewPr>
    <p:cSldViewPr snapToGrid="0">
      <p:cViewPr varScale="1">
        <p:scale>
          <a:sx n="106" d="100"/>
          <a:sy n="106" d="100"/>
        </p:scale>
        <p:origin x="732" y="11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2640" y="28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A1AC4-3AE8-4F87-AAED-904EC6054702}" type="datetimeFigureOut">
              <a:rPr lang="en-US" smtClean="0"/>
              <a:t>6/3/2025</a:t>
            </a:fld>
            <a:endParaRPr lang="en-US" dirty="0"/>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8A362-CAFC-4987-9A50-47570528395E}" type="slidenum">
              <a:rPr lang="en-US" smtClean="0"/>
              <a:t>‹#›</a:t>
            </a:fld>
            <a:endParaRPr lang="en-US"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6653-6123-4FE4-861F-5F9583BF59B0}" type="datetimeFigureOut">
              <a:rPr lang="en-US" smtClean="0"/>
              <a:t>6/3/2025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B602-95FC-483A-B12D-216A7AD7EA24}" type="slidenum">
              <a:rPr lang="en-US" smtClean="0"/>
              <a:t>‹#›</a:t>
            </a:fld>
            <a:endParaRPr lang="en-US"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2</a:t>
            </a:fld>
            <a:endParaRPr lang="en-US" dirty="0"/>
          </a:p>
        </p:txBody>
      </p:sp>
    </p:spTree>
    <p:extLst>
      <p:ext uri="{BB962C8B-B14F-4D97-AF65-F5344CB8AC3E}">
        <p14:creationId xmlns:p14="http://schemas.microsoft.com/office/powerpoint/2010/main" val="33560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747B9-8CA7-58B8-90F2-3FE48C290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829CCB-7859-B2C6-61D5-73E7C1676C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C9B72A-D50E-ACD8-72B4-9835CFBA61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E9908B-B5A3-0C67-810F-08C0D2848EAE}"/>
              </a:ext>
            </a:extLst>
          </p:cNvPr>
          <p:cNvSpPr>
            <a:spLocks noGrp="1"/>
          </p:cNvSpPr>
          <p:nvPr>
            <p:ph type="sldNum" sz="quarter" idx="5"/>
          </p:nvPr>
        </p:nvSpPr>
        <p:spPr/>
        <p:txBody>
          <a:bodyPr/>
          <a:lstStyle/>
          <a:p>
            <a:fld id="{54EEB602-95FC-483A-B12D-216A7AD7EA24}" type="slidenum">
              <a:rPr lang="en-US" smtClean="0"/>
              <a:t>4</a:t>
            </a:fld>
            <a:endParaRPr lang="en-US" dirty="0"/>
          </a:p>
        </p:txBody>
      </p:sp>
    </p:spTree>
    <p:extLst>
      <p:ext uri="{BB962C8B-B14F-4D97-AF65-F5344CB8AC3E}">
        <p14:creationId xmlns:p14="http://schemas.microsoft.com/office/powerpoint/2010/main" val="2582417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7</a:t>
            </a:fld>
            <a:endParaRPr lang="en-US" dirty="0"/>
          </a:p>
        </p:txBody>
      </p:sp>
    </p:spTree>
    <p:extLst>
      <p:ext uri="{BB962C8B-B14F-4D97-AF65-F5344CB8AC3E}">
        <p14:creationId xmlns:p14="http://schemas.microsoft.com/office/powerpoint/2010/main" val="2221603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8C388-3B02-7E81-A4AA-5CA5A940E3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0CED38-49E6-6B0C-5C8C-7E0B3870F4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E4B724-B0A1-B88E-2CDC-7363875462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F17E76-E654-64D7-FFB2-4D5BBEE006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EB602-95FC-483A-B12D-216A7AD7EA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097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5CFEB-5410-E523-B2A4-CF3DC90ECC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9C543-0658-2706-64D8-0A60685CC8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4A9605-F788-F2BD-CD60-B0E92E9784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1C201E-80FE-95A4-50C2-2A9E89949D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EB602-95FC-483A-B12D-216A7AD7EA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61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30</a:t>
            </a:fld>
            <a:endParaRPr lang="en-US" dirty="0"/>
          </a:p>
        </p:txBody>
      </p:sp>
    </p:spTree>
    <p:extLst>
      <p:ext uri="{BB962C8B-B14F-4D97-AF65-F5344CB8AC3E}">
        <p14:creationId xmlns:p14="http://schemas.microsoft.com/office/powerpoint/2010/main" val="303174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r>
              <a:rPr lang="en-US" dirty="0"/>
              <a:t>9/8/20XX</a:t>
            </a:r>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r>
              <a:rPr lang="en-US" dirty="0"/>
              <a:t>Presentation Title</a:t>
            </a:r>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836721537"/>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9/8/20XX</a:t>
            </a:r>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351478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r>
              <a:rPr lang="en-US" dirty="0"/>
              <a:t>9/8/20XX</a:t>
            </a:r>
          </a:p>
        </p:txBody>
      </p:sp>
      <p:sp>
        <p:nvSpPr>
          <p:cNvPr id="5" name="Footer Placeholder 4"/>
          <p:cNvSpPr>
            <a:spLocks noGrp="1"/>
          </p:cNvSpPr>
          <p:nvPr>
            <p:ph type="ftr" sz="quarter" idx="11"/>
          </p:nvPr>
        </p:nvSpPr>
        <p:spPr>
          <a:xfrm>
            <a:off x="2933699" y="6296615"/>
            <a:ext cx="5959577" cy="365125"/>
          </a:xfrm>
        </p:spPr>
        <p:txBody>
          <a:bodyPr/>
          <a:lstStyle/>
          <a:p>
            <a:r>
              <a:rPr lang="en-US" dirty="0"/>
              <a:t>Presentation Title</a:t>
            </a:r>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124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 Subtitl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28" y="1034477"/>
            <a:ext cx="9380431" cy="2614551"/>
          </a:xfrm>
        </p:spPr>
        <p:txBody>
          <a:bodyPr anchor="b" anchorCtr="0">
            <a:noAutofit/>
          </a:bodyPr>
          <a:lstStyle>
            <a:lvl1pPr algn="l">
              <a:lnSpc>
                <a:spcPct val="100000"/>
              </a:lnSpc>
              <a:defRPr sz="4800" cap="all" baseline="0">
                <a:solidFill>
                  <a:schemeClr val="bg1"/>
                </a:solidFill>
              </a:defRPr>
            </a:lvl1pPr>
          </a:lstStyle>
          <a:p>
            <a:r>
              <a:rPr lang="en-US" sz="4400" dirty="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67A64FF-37A7-4837-8033-CBEA22697ECA}"/>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EF94ADB5-E70F-B672-CBEB-D8194AEA79D5}"/>
              </a:ext>
            </a:extLst>
          </p:cNvPr>
          <p:cNvSpPr>
            <a:spLocks noGrp="1"/>
          </p:cNvSpPr>
          <p:nvPr>
            <p:ph type="body" sz="quarter" idx="10" hasCustomPrompt="1"/>
          </p:nvPr>
        </p:nvSpPr>
        <p:spPr>
          <a:xfrm>
            <a:off x="1386177" y="3649028"/>
            <a:ext cx="9380431" cy="2164715"/>
          </a:xfrm>
        </p:spPr>
        <p:txBody>
          <a:bodyPr anchor="t"/>
          <a:lstStyle>
            <a:lvl1pPr marL="0" indent="0">
              <a:lnSpc>
                <a:spcPct val="125000"/>
              </a:lnSpc>
              <a:buNone/>
              <a:defRPr lang="en-US" sz="2400" b="0" kern="1200" spc="150" baseline="0" dirty="0" smtClean="0">
                <a:solidFill>
                  <a:schemeClr val="bg1"/>
                </a:solidFill>
                <a:latin typeface="+mn-lt"/>
                <a:ea typeface="+mn-ea"/>
                <a:cs typeface="+mn-cs"/>
              </a:defRPr>
            </a:lvl1pPr>
            <a:lvl2pPr>
              <a:defRPr lang="en-US" sz="2400" b="0" kern="1200" spc="150" baseline="0" dirty="0" smtClean="0">
                <a:solidFill>
                  <a:schemeClr val="bg1"/>
                </a:solidFill>
                <a:latin typeface="+mn-lt"/>
                <a:ea typeface="+mn-ea"/>
                <a:cs typeface="+mn-cs"/>
              </a:defRPr>
            </a:lvl2pPr>
            <a:lvl3pPr>
              <a:defRPr lang="en-US" sz="2400" b="0" kern="1200" spc="150" baseline="0" dirty="0" smtClean="0">
                <a:solidFill>
                  <a:schemeClr val="bg1"/>
                </a:solidFill>
                <a:latin typeface="+mn-lt"/>
                <a:ea typeface="+mn-ea"/>
                <a:cs typeface="+mn-cs"/>
              </a:defRPr>
            </a:lvl3pPr>
            <a:lvl4pPr>
              <a:defRPr lang="en-US" sz="2400" b="0" kern="1200" spc="150" baseline="0" dirty="0" smtClean="0">
                <a:solidFill>
                  <a:schemeClr val="bg1"/>
                </a:solidFill>
                <a:latin typeface="+mn-lt"/>
                <a:ea typeface="+mn-ea"/>
                <a:cs typeface="+mn-cs"/>
              </a:defRPr>
            </a:lvl4pPr>
            <a:lvl5pPr>
              <a:defRPr lang="en-US" sz="2400" b="0" kern="1200" spc="150" baseline="0" dirty="0">
                <a:solidFill>
                  <a:schemeClr val="bg1"/>
                </a:solidFill>
                <a:latin typeface="+mn-lt"/>
                <a:ea typeface="+mn-ea"/>
                <a:cs typeface="+mn-cs"/>
              </a:defRPr>
            </a:lvl5pPr>
          </a:lstStyle>
          <a:p>
            <a:pPr lvl="0"/>
            <a:r>
              <a:rPr lang="en-US" dirty="0"/>
              <a:t>Click to add text</a:t>
            </a:r>
          </a:p>
        </p:txBody>
      </p:sp>
    </p:spTree>
    <p:extLst>
      <p:ext uri="{BB962C8B-B14F-4D97-AF65-F5344CB8AC3E}">
        <p14:creationId xmlns:p14="http://schemas.microsoft.com/office/powerpoint/2010/main" val="2772130139"/>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0" y="0"/>
            <a:ext cx="4016188"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3988518"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4506511" y="1393926"/>
            <a:ext cx="7042570" cy="1626225"/>
          </a:xfrm>
        </p:spPr>
        <p:txBody>
          <a:bodyPr anchor="b" anchorCtr="0">
            <a:noAutofit/>
          </a:bodyPr>
          <a:lstStyle>
            <a:lvl1pPr>
              <a:lnSpc>
                <a:spcPct val="100000"/>
              </a:lnSpc>
              <a:defRPr sz="3200"/>
            </a:lvl1pPr>
          </a:lstStyle>
          <a:p>
            <a:r>
              <a:rPr lang="en-US" dirty="0"/>
              <a:t>Click to add title</a:t>
            </a:r>
          </a:p>
        </p:txBody>
      </p:sp>
      <p:sp>
        <p:nvSpPr>
          <p:cNvPr id="2" name="Content Placeholder 2">
            <a:extLst>
              <a:ext uri="{FF2B5EF4-FFF2-40B4-BE49-F238E27FC236}">
                <a16:creationId xmlns:a16="http://schemas.microsoft.com/office/drawing/2014/main" id="{FEF27B53-079D-232F-8AA5-ED461B34E8D2}"/>
              </a:ext>
            </a:extLst>
          </p:cNvPr>
          <p:cNvSpPr>
            <a:spLocks noGrp="1"/>
          </p:cNvSpPr>
          <p:nvPr>
            <p:ph sz="quarter" idx="16" hasCustomPrompt="1"/>
          </p:nvPr>
        </p:nvSpPr>
        <p:spPr>
          <a:xfrm>
            <a:off x="4506741" y="3153103"/>
            <a:ext cx="7042335" cy="2648312"/>
          </a:xfrm>
        </p:spPr>
        <p:txBody>
          <a:bodyPr anchor="t">
            <a:normAutofit/>
          </a:bodyPr>
          <a:lstStyle>
            <a:lvl1pPr marL="0" indent="0">
              <a:lnSpc>
                <a:spcPct val="125000"/>
              </a:lnSpc>
              <a:spcAft>
                <a:spcPts val="600"/>
              </a:spcAft>
              <a:buNone/>
              <a:defRPr sz="1800" b="0"/>
            </a:lvl1pPr>
            <a:lvl2pPr>
              <a:lnSpc>
                <a:spcPct val="125000"/>
              </a:lnSpc>
              <a:spcAft>
                <a:spcPts val="600"/>
              </a:spcAft>
              <a:defRPr sz="1800"/>
            </a:lvl2pPr>
            <a:lvl3pPr>
              <a:lnSpc>
                <a:spcPct val="125000"/>
              </a:lnSpc>
              <a:spcAft>
                <a:spcPts val="600"/>
              </a:spcAft>
              <a:defRPr sz="1800"/>
            </a:lvl3pPr>
            <a:lvl4pPr>
              <a:lnSpc>
                <a:spcPct val="125000"/>
              </a:lnSpc>
              <a:spcAft>
                <a:spcPts val="600"/>
              </a:spcAft>
              <a:defRPr sz="1800"/>
            </a:lvl4pPr>
            <a:lvl5pPr>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4041913" y="6144405"/>
            <a:ext cx="8150087" cy="7135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0"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3986412"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4">
            <a:extLst>
              <a:ext uri="{FF2B5EF4-FFF2-40B4-BE49-F238E27FC236}">
                <a16:creationId xmlns:a16="http://schemas.microsoft.com/office/drawing/2014/main" id="{4F4FDF97-2780-775F-9416-96F7A90662B2}"/>
              </a:ext>
            </a:extLst>
          </p:cNvPr>
          <p:cNvSpPr>
            <a:spLocks noGrp="1"/>
          </p:cNvSpPr>
          <p:nvPr>
            <p:ph type="ftr" sz="quarter" idx="11"/>
          </p:nvPr>
        </p:nvSpPr>
        <p:spPr>
          <a:xfrm>
            <a:off x="6172202" y="6309360"/>
            <a:ext cx="4280135" cy="457200"/>
          </a:xfrm>
        </p:spPr>
        <p:txBody>
          <a:bodyPr/>
          <a:lstStyle>
            <a:lvl1pPr algn="ctr">
              <a:defRPr>
                <a:effectLst/>
              </a:defRPr>
            </a:lvl1pPr>
          </a:lstStyle>
          <a:p>
            <a:r>
              <a:rPr lang="en-US" dirty="0"/>
              <a:t>Presentation Title</a:t>
            </a:r>
          </a:p>
        </p:txBody>
      </p:sp>
      <p:sp>
        <p:nvSpPr>
          <p:cNvPr id="24" name="Date Placeholder 3">
            <a:extLst>
              <a:ext uri="{FF2B5EF4-FFF2-40B4-BE49-F238E27FC236}">
                <a16:creationId xmlns:a16="http://schemas.microsoft.com/office/drawing/2014/main" id="{A03787D1-4AB7-2166-D4DB-A3878CBB24F1}"/>
              </a:ext>
            </a:extLst>
          </p:cNvPr>
          <p:cNvSpPr>
            <a:spLocks noGrp="1"/>
          </p:cNvSpPr>
          <p:nvPr>
            <p:ph type="dt" sz="half" idx="10"/>
          </p:nvPr>
        </p:nvSpPr>
        <p:spPr>
          <a:xfrm>
            <a:off x="4506511" y="6309360"/>
            <a:ext cx="1513289" cy="457200"/>
          </a:xfrm>
        </p:spPr>
        <p:txBody>
          <a:bodyPr/>
          <a:lstStyle>
            <a:lvl1pPr>
              <a:defRPr>
                <a:effectLst/>
              </a:defRPr>
            </a:lvl1pPr>
          </a:lstStyle>
          <a:p>
            <a:r>
              <a:rPr lang="en-US" dirty="0">
                <a:solidFill>
                  <a:schemeClr val="tx2"/>
                </a:solidFill>
              </a:rPr>
              <a:t>9/8/20XX</a:t>
            </a:r>
            <a:endParaRPr lang="en-US" dirty="0"/>
          </a:p>
        </p:txBody>
      </p:sp>
      <p:sp>
        <p:nvSpPr>
          <p:cNvPr id="25" name="Slide Number Placeholder 5">
            <a:extLst>
              <a:ext uri="{FF2B5EF4-FFF2-40B4-BE49-F238E27FC236}">
                <a16:creationId xmlns:a16="http://schemas.microsoft.com/office/drawing/2014/main" id="{4F8C5CD2-BF99-0846-2E4A-179E6C459F1A}"/>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717019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29" y="825687"/>
            <a:ext cx="9643772" cy="5201730"/>
          </a:xfrm>
        </p:spPr>
        <p:txBody>
          <a:bodyPr tIns="182880" anchor="ctr" anchorCtr="0">
            <a:noAutofit/>
          </a:bodyPr>
          <a:lstStyle>
            <a:lvl1pPr algn="l">
              <a:lnSpc>
                <a:spcPct val="100000"/>
              </a:lnSpc>
              <a:defRPr sz="4800" cap="all" baseline="0">
                <a:solidFill>
                  <a:schemeClr val="bg1"/>
                </a:solidFill>
              </a:defRPr>
            </a:lvl1pPr>
          </a:lstStyle>
          <a:p>
            <a:r>
              <a:rPr lang="en-US" sz="4400" dirty="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67A64FF-37A7-4837-8033-CBEA22697ECA}"/>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FC0C09F-8990-542B-199E-E6FADE2FEEFB}"/>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F6F60C3-341E-9533-2415-66360A254A78}"/>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4753914"/>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9/8/20XX</a:t>
            </a:r>
          </a:p>
        </p:txBody>
      </p:sp>
      <p:sp>
        <p:nvSpPr>
          <p:cNvPr id="5" name="Footer Placeholder 4"/>
          <p:cNvSpPr>
            <a:spLocks noGrp="1"/>
          </p:cNvSpPr>
          <p:nvPr>
            <p:ph type="ftr" sz="quarter" idx="11"/>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318460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r>
              <a:rPr lang="en-US" dirty="0"/>
              <a:t>9/8/20XX</a:t>
            </a:r>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r>
              <a:rPr lang="en-US" dirty="0"/>
              <a:t>Presentation Title</a:t>
            </a:r>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358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9/8/20XX</a:t>
            </a:r>
          </a:p>
        </p:txBody>
      </p:sp>
      <p:sp>
        <p:nvSpPr>
          <p:cNvPr id="6" name="Footer Placeholder 5"/>
          <p:cNvSpPr>
            <a:spLocks noGrp="1"/>
          </p:cNvSpPr>
          <p:nvPr>
            <p:ph type="ftr" sz="quarter" idx="11"/>
          </p:nvPr>
        </p:nvSpPr>
        <p:spPr/>
        <p:txBody>
          <a:bodyPr/>
          <a:lstStyle/>
          <a:p>
            <a:r>
              <a:rPr lang="en-US" dirty="0"/>
              <a:t>Presentation Title</a:t>
            </a:r>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985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9/8/20XX</a:t>
            </a:r>
          </a:p>
        </p:txBody>
      </p:sp>
      <p:sp>
        <p:nvSpPr>
          <p:cNvPr id="8" name="Footer Placeholder 7"/>
          <p:cNvSpPr>
            <a:spLocks noGrp="1"/>
          </p:cNvSpPr>
          <p:nvPr>
            <p:ph type="ftr" sz="quarter" idx="11"/>
          </p:nvPr>
        </p:nvSpPr>
        <p:spPr/>
        <p:txBody>
          <a:bodyPr/>
          <a:lstStyle/>
          <a:p>
            <a:r>
              <a:rPr lang="en-US" dirty="0"/>
              <a:t>Presentation Title</a:t>
            </a:r>
          </a:p>
        </p:txBody>
      </p:sp>
      <p:sp>
        <p:nvSpPr>
          <p:cNvPr id="9" name="Slide Number Placeholder 8"/>
          <p:cNvSpPr>
            <a:spLocks noGrp="1"/>
          </p:cNvSpPr>
          <p:nvPr>
            <p:ph type="sldNum" sz="quarter" idx="12"/>
          </p:nvPr>
        </p:nvSpPr>
        <p:spPr/>
        <p:txBody>
          <a:bodyPr/>
          <a:lstStyle/>
          <a:p>
            <a:fld id="{FAEF9944-A4F6-4C59-AEBD-678D6480B8EA}" type="slidenum">
              <a:rPr lang="en-US" smtClean="0"/>
              <a:pPr/>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050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9/8/20XX</a:t>
            </a:r>
          </a:p>
        </p:txBody>
      </p:sp>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 useBgFill="1">
        <p:nvSpPr>
          <p:cNvPr id="6" name="Rectangle 5">
            <a:extLst>
              <a:ext uri="{FF2B5EF4-FFF2-40B4-BE49-F238E27FC236}">
                <a16:creationId xmlns:a16="http://schemas.microsoft.com/office/drawing/2014/main" id="{34C61DF6-3A2D-55DA-8448-C2D07707EFD5}"/>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7B340BB-A35D-C47D-F28F-6FBE043F6E75}"/>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DCDAB0E-1B08-9A3E-38B2-E60401CC015C}"/>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44A4B38-C41B-0C14-CB28-67E9721123DD}"/>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DFD99EC-B9CC-A1AC-EFF4-B65977F54B66}"/>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9280CA-3626-981C-CF19-E559E0DA8DAC}"/>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E5C9117-F419-BD57-1080-86A4D136087F}"/>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BD54386-29C8-95E0-C9D9-78F27AD2E738}"/>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386850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r>
              <a:rPr lang="en-US" dirty="0"/>
              <a:t>9/8/20XX</a:t>
            </a:r>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874922067"/>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r>
              <a:rPr lang="en-US" dirty="0"/>
              <a:t>9/8/20XX</a:t>
            </a:r>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r>
              <a:rPr lang="en-US" dirty="0"/>
              <a:t>Presentation Title</a:t>
            </a:r>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56233360"/>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r>
              <a:rPr lang="en-US" dirty="0"/>
              <a:t>9/8/20XX</a:t>
            </a:r>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r>
              <a:rPr lang="en-US" dirty="0"/>
              <a:t>Presentation Title</a:t>
            </a:r>
          </a:p>
        </p:txBody>
      </p:sp>
    </p:spTree>
    <p:extLst>
      <p:ext uri="{BB962C8B-B14F-4D97-AF65-F5344CB8AC3E}">
        <p14:creationId xmlns:p14="http://schemas.microsoft.com/office/powerpoint/2010/main" val="3497458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dirty="0"/>
              <a:t>9/8/20XX</a:t>
            </a:r>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dirty="0"/>
              <a:t>Presentation Title</a:t>
            </a:r>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701823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02" r:id="rId12"/>
    <p:sldLayoutId id="2147483705" r:id="rId13"/>
    <p:sldLayoutId id="2147483682" r:id="rId14"/>
  </p:sldLayoutIdLst>
  <p:hf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6E003F-394A-00D8-E3F0-03B2F1335E63}"/>
              </a:ext>
            </a:extLst>
          </p:cNvPr>
          <p:cNvPicPr>
            <a:picLocks noChangeAspect="1"/>
          </p:cNvPicPr>
          <p:nvPr/>
        </p:nvPicPr>
        <p:blipFill>
          <a:blip r:embed="rId2"/>
          <a:stretch>
            <a:fillRect/>
          </a:stretch>
        </p:blipFill>
        <p:spPr>
          <a:xfrm>
            <a:off x="1072584" y="872430"/>
            <a:ext cx="3489948" cy="1963096"/>
          </a:xfrm>
          <a:prstGeom prst="rect">
            <a:avLst/>
          </a:prstGeom>
        </p:spPr>
      </p:pic>
      <p:sp>
        <p:nvSpPr>
          <p:cNvPr id="3" name="Slide Number Placeholder 2">
            <a:extLst>
              <a:ext uri="{FF2B5EF4-FFF2-40B4-BE49-F238E27FC236}">
                <a16:creationId xmlns:a16="http://schemas.microsoft.com/office/drawing/2014/main" id="{7EB791E6-D6CB-887D-3F0B-D1BB66B4519F}"/>
              </a:ext>
            </a:extLst>
          </p:cNvPr>
          <p:cNvSpPr>
            <a:spLocks noGrp="1"/>
          </p:cNvSpPr>
          <p:nvPr>
            <p:ph type="sldNum" sz="quarter" idx="12"/>
          </p:nvPr>
        </p:nvSpPr>
        <p:spPr/>
        <p:txBody>
          <a:bodyPr/>
          <a:lstStyle/>
          <a:p>
            <a:fld id="{FAEF9944-A4F6-4C59-AEBD-678D6480B8EA}" type="slidenum">
              <a:rPr lang="en-US" smtClean="0"/>
              <a:t>1</a:t>
            </a:fld>
            <a:endParaRPr lang="en-US" dirty="0"/>
          </a:p>
        </p:txBody>
      </p:sp>
      <p:sp>
        <p:nvSpPr>
          <p:cNvPr id="4" name="TextBox 3">
            <a:extLst>
              <a:ext uri="{FF2B5EF4-FFF2-40B4-BE49-F238E27FC236}">
                <a16:creationId xmlns:a16="http://schemas.microsoft.com/office/drawing/2014/main" id="{75916574-824D-8604-079B-8364FEEE4730}"/>
              </a:ext>
            </a:extLst>
          </p:cNvPr>
          <p:cNvSpPr txBox="1"/>
          <p:nvPr/>
        </p:nvSpPr>
        <p:spPr>
          <a:xfrm>
            <a:off x="6335231" y="924068"/>
            <a:ext cx="3180907" cy="769441"/>
          </a:xfrm>
          <a:prstGeom prst="rect">
            <a:avLst/>
          </a:prstGeom>
          <a:noFill/>
        </p:spPr>
        <p:txBody>
          <a:bodyPr wrap="square" rtlCol="0">
            <a:spAutoFit/>
          </a:bodyPr>
          <a:lstStyle/>
          <a:p>
            <a:r>
              <a:rPr lang="en-US" sz="4400" dirty="0">
                <a:solidFill>
                  <a:schemeClr val="bg1"/>
                </a:solidFill>
              </a:rPr>
              <a:t>WELCOME</a:t>
            </a:r>
          </a:p>
        </p:txBody>
      </p:sp>
      <p:sp>
        <p:nvSpPr>
          <p:cNvPr id="2" name="TextBox 1">
            <a:extLst>
              <a:ext uri="{FF2B5EF4-FFF2-40B4-BE49-F238E27FC236}">
                <a16:creationId xmlns:a16="http://schemas.microsoft.com/office/drawing/2014/main" id="{6B102CE1-B2CD-8298-134A-488156974726}"/>
              </a:ext>
            </a:extLst>
          </p:cNvPr>
          <p:cNvSpPr txBox="1"/>
          <p:nvPr/>
        </p:nvSpPr>
        <p:spPr>
          <a:xfrm>
            <a:off x="2236205" y="2869476"/>
            <a:ext cx="8595547" cy="2585323"/>
          </a:xfrm>
          <a:prstGeom prst="rect">
            <a:avLst/>
          </a:prstGeom>
          <a:noFill/>
        </p:spPr>
        <p:txBody>
          <a:bodyPr wrap="square" rtlCol="0">
            <a:spAutoFit/>
          </a:bodyPr>
          <a:lstStyle/>
          <a:p>
            <a:r>
              <a:rPr lang="en-US" dirty="0">
                <a:solidFill>
                  <a:schemeClr val="bg1"/>
                </a:solidFill>
              </a:rPr>
              <a:t>Honorable Glenn Davis-District 2</a:t>
            </a:r>
          </a:p>
          <a:p>
            <a:r>
              <a:rPr lang="en-US" dirty="0">
                <a:solidFill>
                  <a:schemeClr val="bg1"/>
                </a:solidFill>
              </a:rPr>
              <a:t>Honorable Greg Elgin-  District 3</a:t>
            </a:r>
          </a:p>
          <a:p>
            <a:endParaRPr lang="en-US" dirty="0">
              <a:solidFill>
                <a:schemeClr val="bg1"/>
              </a:solidFill>
            </a:endParaRPr>
          </a:p>
          <a:p>
            <a:r>
              <a:rPr lang="en-US" dirty="0">
                <a:solidFill>
                  <a:schemeClr val="bg1"/>
                </a:solidFill>
              </a:rPr>
              <a:t>Thank you all for coming out this evening to learn about precinct zoning and steps to take with our upcoming referendum and decide upon future dates for upcoming precinct meetings.</a:t>
            </a:r>
          </a:p>
          <a:p>
            <a:endParaRPr lang="en-US" dirty="0">
              <a:solidFill>
                <a:schemeClr val="bg1"/>
              </a:solidFill>
            </a:endParaRPr>
          </a:p>
          <a:p>
            <a:r>
              <a:rPr lang="en-US" dirty="0">
                <a:solidFill>
                  <a:schemeClr val="bg1"/>
                </a:solidFill>
              </a:rPr>
              <a:t>Staff will talk with you regarding the process, and answer questions, and with this, I will turn it over to staff.</a:t>
            </a:r>
          </a:p>
        </p:txBody>
      </p:sp>
      <p:sp>
        <p:nvSpPr>
          <p:cNvPr id="5" name="TextBox 4">
            <a:extLst>
              <a:ext uri="{FF2B5EF4-FFF2-40B4-BE49-F238E27FC236}">
                <a16:creationId xmlns:a16="http://schemas.microsoft.com/office/drawing/2014/main" id="{0AEC19E2-2C6B-0248-C19B-0DE4B2C2C745}"/>
              </a:ext>
            </a:extLst>
          </p:cNvPr>
          <p:cNvSpPr txBox="1"/>
          <p:nvPr/>
        </p:nvSpPr>
        <p:spPr>
          <a:xfrm>
            <a:off x="4979406" y="1584356"/>
            <a:ext cx="5920966" cy="369332"/>
          </a:xfrm>
          <a:prstGeom prst="rect">
            <a:avLst/>
          </a:prstGeom>
          <a:noFill/>
        </p:spPr>
        <p:txBody>
          <a:bodyPr wrap="square" rtlCol="0">
            <a:spAutoFit/>
          </a:bodyPr>
          <a:lstStyle/>
          <a:p>
            <a:pPr algn="ctr"/>
            <a:r>
              <a:rPr lang="en-US" dirty="0">
                <a:solidFill>
                  <a:schemeClr val="bg1"/>
                </a:solidFill>
              </a:rPr>
              <a:t>Precincts of District 2 and District 3</a:t>
            </a:r>
          </a:p>
        </p:txBody>
      </p:sp>
    </p:spTree>
    <p:extLst>
      <p:ext uri="{BB962C8B-B14F-4D97-AF65-F5344CB8AC3E}">
        <p14:creationId xmlns:p14="http://schemas.microsoft.com/office/powerpoint/2010/main" val="2268424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04D4-87B0-A90E-3ED4-F189EB029FD1}"/>
              </a:ext>
            </a:extLst>
          </p:cNvPr>
          <p:cNvSpPr>
            <a:spLocks noGrp="1"/>
          </p:cNvSpPr>
          <p:nvPr>
            <p:ph type="title"/>
          </p:nvPr>
        </p:nvSpPr>
        <p:spPr>
          <a:xfrm>
            <a:off x="4506913" y="1393927"/>
            <a:ext cx="7042168" cy="643104"/>
          </a:xfrm>
        </p:spPr>
        <p:txBody>
          <a:bodyPr/>
          <a:lstStyle/>
          <a:p>
            <a:r>
              <a:rPr lang="en-US" dirty="0"/>
              <a:t>Council Schedule</a:t>
            </a:r>
          </a:p>
        </p:txBody>
      </p:sp>
      <p:sp>
        <p:nvSpPr>
          <p:cNvPr id="4" name="Slide Number Placeholder 3">
            <a:extLst>
              <a:ext uri="{FF2B5EF4-FFF2-40B4-BE49-F238E27FC236}">
                <a16:creationId xmlns:a16="http://schemas.microsoft.com/office/drawing/2014/main" id="{F78D6733-3724-5A76-E10C-B8CE2F85FA60}"/>
              </a:ext>
            </a:extLst>
          </p:cNvPr>
          <p:cNvSpPr>
            <a:spLocks noGrp="1"/>
          </p:cNvSpPr>
          <p:nvPr>
            <p:ph type="sldNum" sz="quarter" idx="12"/>
          </p:nvPr>
        </p:nvSpPr>
        <p:spPr/>
        <p:txBody>
          <a:bodyPr/>
          <a:lstStyle/>
          <a:p>
            <a:fld id="{FAEF9944-A4F6-4C59-AEBD-678D6480B8EA}" type="slidenum">
              <a:rPr lang="en-US" smtClean="0"/>
              <a:pPr/>
              <a:t>10</a:t>
            </a:fld>
            <a:endParaRPr lang="en-US" dirty="0"/>
          </a:p>
        </p:txBody>
      </p:sp>
      <p:graphicFrame>
        <p:nvGraphicFramePr>
          <p:cNvPr id="3" name="Content Placeholder 2">
            <a:extLst>
              <a:ext uri="{FF2B5EF4-FFF2-40B4-BE49-F238E27FC236}">
                <a16:creationId xmlns:a16="http://schemas.microsoft.com/office/drawing/2014/main" id="{C1EB153F-6AA1-EA20-7BFC-ACA4A672E206}"/>
              </a:ext>
            </a:extLst>
          </p:cNvPr>
          <p:cNvGraphicFramePr>
            <a:graphicFrameLocks noGrp="1"/>
          </p:cNvGraphicFramePr>
          <p:nvPr>
            <p:ph sz="quarter" idx="16"/>
            <p:extLst>
              <p:ext uri="{D42A27DB-BD31-4B8C-83A1-F6EECF244321}">
                <p14:modId xmlns:p14="http://schemas.microsoft.com/office/powerpoint/2010/main" val="2499292851"/>
              </p:ext>
            </p:extLst>
          </p:nvPr>
        </p:nvGraphicFramePr>
        <p:xfrm>
          <a:off x="4506913" y="2037031"/>
          <a:ext cx="7042147" cy="3702865"/>
        </p:xfrm>
        <a:graphic>
          <a:graphicData uri="http://schemas.openxmlformats.org/drawingml/2006/table">
            <a:tbl>
              <a:tblPr firstRow="1" bandRow="1">
                <a:tableStyleId>{8A107856-5554-42FB-B03E-39F5DBC370BA}</a:tableStyleId>
              </a:tblPr>
              <a:tblGrid>
                <a:gridCol w="1006021">
                  <a:extLst>
                    <a:ext uri="{9D8B030D-6E8A-4147-A177-3AD203B41FA5}">
                      <a16:colId xmlns:a16="http://schemas.microsoft.com/office/drawing/2014/main" val="2752519922"/>
                    </a:ext>
                  </a:extLst>
                </a:gridCol>
                <a:gridCol w="1006021">
                  <a:extLst>
                    <a:ext uri="{9D8B030D-6E8A-4147-A177-3AD203B41FA5}">
                      <a16:colId xmlns:a16="http://schemas.microsoft.com/office/drawing/2014/main" val="1821445276"/>
                    </a:ext>
                  </a:extLst>
                </a:gridCol>
                <a:gridCol w="1006021">
                  <a:extLst>
                    <a:ext uri="{9D8B030D-6E8A-4147-A177-3AD203B41FA5}">
                      <a16:colId xmlns:a16="http://schemas.microsoft.com/office/drawing/2014/main" val="2590361059"/>
                    </a:ext>
                  </a:extLst>
                </a:gridCol>
                <a:gridCol w="1006021">
                  <a:extLst>
                    <a:ext uri="{9D8B030D-6E8A-4147-A177-3AD203B41FA5}">
                      <a16:colId xmlns:a16="http://schemas.microsoft.com/office/drawing/2014/main" val="471551267"/>
                    </a:ext>
                  </a:extLst>
                </a:gridCol>
                <a:gridCol w="1006021">
                  <a:extLst>
                    <a:ext uri="{9D8B030D-6E8A-4147-A177-3AD203B41FA5}">
                      <a16:colId xmlns:a16="http://schemas.microsoft.com/office/drawing/2014/main" val="1725582882"/>
                    </a:ext>
                  </a:extLst>
                </a:gridCol>
                <a:gridCol w="1006021">
                  <a:extLst>
                    <a:ext uri="{9D8B030D-6E8A-4147-A177-3AD203B41FA5}">
                      <a16:colId xmlns:a16="http://schemas.microsoft.com/office/drawing/2014/main" val="3603972732"/>
                    </a:ext>
                  </a:extLst>
                </a:gridCol>
                <a:gridCol w="1006021">
                  <a:extLst>
                    <a:ext uri="{9D8B030D-6E8A-4147-A177-3AD203B41FA5}">
                      <a16:colId xmlns:a16="http://schemas.microsoft.com/office/drawing/2014/main" val="1544868190"/>
                    </a:ext>
                  </a:extLst>
                </a:gridCol>
              </a:tblGrid>
              <a:tr h="740573">
                <a:tc>
                  <a:txBody>
                    <a:bodyPr/>
                    <a:lstStyle/>
                    <a:p>
                      <a:r>
                        <a:rPr lang="en-US" sz="1050" dirty="0"/>
                        <a:t>Sunday</a:t>
                      </a:r>
                    </a:p>
                  </a:txBody>
                  <a:tcPr/>
                </a:tc>
                <a:tc>
                  <a:txBody>
                    <a:bodyPr/>
                    <a:lstStyle/>
                    <a:p>
                      <a:r>
                        <a:rPr lang="en-US" sz="1050" dirty="0"/>
                        <a:t>Monday</a:t>
                      </a:r>
                    </a:p>
                  </a:txBody>
                  <a:tcPr/>
                </a:tc>
                <a:tc>
                  <a:txBody>
                    <a:bodyPr/>
                    <a:lstStyle/>
                    <a:p>
                      <a:r>
                        <a:rPr lang="en-US" sz="1050" dirty="0"/>
                        <a:t>Tuesday</a:t>
                      </a:r>
                    </a:p>
                  </a:txBody>
                  <a:tcPr/>
                </a:tc>
                <a:tc>
                  <a:txBody>
                    <a:bodyPr/>
                    <a:lstStyle/>
                    <a:p>
                      <a:r>
                        <a:rPr lang="en-US" sz="1050" dirty="0"/>
                        <a:t>Wednesday</a:t>
                      </a:r>
                    </a:p>
                  </a:txBody>
                  <a:tcPr/>
                </a:tc>
                <a:tc>
                  <a:txBody>
                    <a:bodyPr/>
                    <a:lstStyle/>
                    <a:p>
                      <a:r>
                        <a:rPr lang="en-US" sz="1050" dirty="0"/>
                        <a:t>Thursday</a:t>
                      </a:r>
                    </a:p>
                  </a:txBody>
                  <a:tcPr/>
                </a:tc>
                <a:tc>
                  <a:txBody>
                    <a:bodyPr/>
                    <a:lstStyle/>
                    <a:p>
                      <a:r>
                        <a:rPr lang="en-US" sz="1050" dirty="0"/>
                        <a:t>Friday </a:t>
                      </a:r>
                    </a:p>
                  </a:txBody>
                  <a:tcPr/>
                </a:tc>
                <a:tc>
                  <a:txBody>
                    <a:bodyPr/>
                    <a:lstStyle/>
                    <a:p>
                      <a:r>
                        <a:rPr lang="en-US" sz="1050" dirty="0"/>
                        <a:t>Saturday</a:t>
                      </a:r>
                    </a:p>
                  </a:txBody>
                  <a:tcPr/>
                </a:tc>
                <a:extLst>
                  <a:ext uri="{0D108BD9-81ED-4DB2-BD59-A6C34878D82A}">
                    <a16:rowId xmlns:a16="http://schemas.microsoft.com/office/drawing/2014/main" val="3677252053"/>
                  </a:ext>
                </a:extLst>
              </a:tr>
              <a:tr h="740573">
                <a:tc>
                  <a:txBody>
                    <a:bodyPr/>
                    <a:lstStyle/>
                    <a:p>
                      <a:endParaRPr lang="en-US" sz="1050" dirty="0"/>
                    </a:p>
                  </a:txBody>
                  <a:tcPr/>
                </a:tc>
                <a:tc>
                  <a:txBody>
                    <a:bodyPr/>
                    <a:lstStyle/>
                    <a:p>
                      <a:endParaRPr lang="en-US" sz="1050" dirty="0"/>
                    </a:p>
                  </a:txBody>
                  <a:tcPr/>
                </a:tc>
                <a:tc>
                  <a:txBody>
                    <a:bodyPr/>
                    <a:lstStyle/>
                    <a:p>
                      <a:r>
                        <a:rPr lang="en-US" sz="1050" dirty="0"/>
                        <a:t>Planning Commission</a:t>
                      </a:r>
                    </a:p>
                  </a:txBody>
                  <a:tcPr/>
                </a:tc>
                <a:tc>
                  <a:txBody>
                    <a:bodyPr/>
                    <a:lstStyle/>
                    <a:p>
                      <a:endParaRPr lang="en-US" sz="1050" dirty="0"/>
                    </a:p>
                  </a:txBody>
                  <a:tcPr/>
                </a:tc>
                <a:tc>
                  <a:txBody>
                    <a:bodyPr/>
                    <a:lstStyle/>
                    <a:p>
                      <a:r>
                        <a:rPr lang="en-US" sz="1050" dirty="0"/>
                        <a:t>Board of Zoning Appeals</a:t>
                      </a:r>
                    </a:p>
                  </a:txBody>
                  <a:tcPr/>
                </a:tc>
                <a:tc>
                  <a:txBody>
                    <a:bodyPr/>
                    <a:lstStyle/>
                    <a:p>
                      <a:endParaRPr lang="en-US" sz="1050" dirty="0"/>
                    </a:p>
                  </a:txBody>
                  <a:tcPr/>
                </a:tc>
                <a:tc>
                  <a:txBody>
                    <a:bodyPr/>
                    <a:lstStyle/>
                    <a:p>
                      <a:endParaRPr lang="en-US" sz="1050"/>
                    </a:p>
                  </a:txBody>
                  <a:tcPr/>
                </a:tc>
                <a:extLst>
                  <a:ext uri="{0D108BD9-81ED-4DB2-BD59-A6C34878D82A}">
                    <a16:rowId xmlns:a16="http://schemas.microsoft.com/office/drawing/2014/main" val="859960617"/>
                  </a:ext>
                </a:extLst>
              </a:tr>
              <a:tr h="740573">
                <a:tc>
                  <a:txBody>
                    <a:bodyPr/>
                    <a:lstStyle/>
                    <a:p>
                      <a:endParaRPr lang="en-US" sz="1050"/>
                    </a:p>
                  </a:txBody>
                  <a:tcPr/>
                </a:tc>
                <a:tc>
                  <a:txBody>
                    <a:bodyPr/>
                    <a:lstStyle/>
                    <a:p>
                      <a:r>
                        <a:rPr lang="en-US" sz="1050" dirty="0"/>
                        <a:t>County Council Meeting</a:t>
                      </a:r>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a:p>
                  </a:txBody>
                  <a:tcPr/>
                </a:tc>
                <a:extLst>
                  <a:ext uri="{0D108BD9-81ED-4DB2-BD59-A6C34878D82A}">
                    <a16:rowId xmlns:a16="http://schemas.microsoft.com/office/drawing/2014/main" val="2929702483"/>
                  </a:ext>
                </a:extLst>
              </a:tr>
              <a:tr h="740573">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3544256458"/>
                  </a:ext>
                </a:extLst>
              </a:tr>
              <a:tr h="740573">
                <a:tc>
                  <a:txBody>
                    <a:bodyPr/>
                    <a:lstStyle/>
                    <a:p>
                      <a:endParaRPr lang="en-US" sz="1050" dirty="0"/>
                    </a:p>
                  </a:txBody>
                  <a:tcPr/>
                </a:tc>
                <a:tc>
                  <a:txBody>
                    <a:bodyPr/>
                    <a:lstStyle/>
                    <a:p>
                      <a:r>
                        <a:rPr lang="en-US" sz="1050" dirty="0"/>
                        <a:t>County Council Meeting</a:t>
                      </a:r>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a:p>
                  </a:txBody>
                  <a:tcPr/>
                </a:tc>
                <a:tc>
                  <a:txBody>
                    <a:bodyPr/>
                    <a:lstStyle/>
                    <a:p>
                      <a:endParaRPr lang="en-US" sz="1050" dirty="0"/>
                    </a:p>
                  </a:txBody>
                  <a:tcPr/>
                </a:tc>
                <a:extLst>
                  <a:ext uri="{0D108BD9-81ED-4DB2-BD59-A6C34878D82A}">
                    <a16:rowId xmlns:a16="http://schemas.microsoft.com/office/drawing/2014/main" val="1073520824"/>
                  </a:ext>
                </a:extLst>
              </a:tr>
            </a:tbl>
          </a:graphicData>
        </a:graphic>
      </p:graphicFrame>
    </p:spTree>
    <p:extLst>
      <p:ext uri="{BB962C8B-B14F-4D97-AF65-F5344CB8AC3E}">
        <p14:creationId xmlns:p14="http://schemas.microsoft.com/office/powerpoint/2010/main" val="138293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E20349-77A5-87D3-BDB6-361FAA375878}"/>
              </a:ext>
            </a:extLst>
          </p:cNvPr>
          <p:cNvSpPr>
            <a:spLocks noGrp="1"/>
          </p:cNvSpPr>
          <p:nvPr>
            <p:ph type="sldNum" sz="quarter" idx="12"/>
          </p:nvPr>
        </p:nvSpPr>
        <p:spPr/>
        <p:txBody>
          <a:bodyPr/>
          <a:lstStyle/>
          <a:p>
            <a:fld id="{FAEF9944-A4F6-4C59-AEBD-678D6480B8EA}" type="slidenum">
              <a:rPr lang="en-US" smtClean="0"/>
              <a:pPr/>
              <a:t>11</a:t>
            </a:fld>
            <a:endParaRPr lang="en-US" dirty="0"/>
          </a:p>
        </p:txBody>
      </p:sp>
      <p:graphicFrame>
        <p:nvGraphicFramePr>
          <p:cNvPr id="4" name="Object 3">
            <a:extLst>
              <a:ext uri="{FF2B5EF4-FFF2-40B4-BE49-F238E27FC236}">
                <a16:creationId xmlns:a16="http://schemas.microsoft.com/office/drawing/2014/main" id="{74D225E7-79A5-0588-C9A3-318D4447BBE2}"/>
              </a:ext>
            </a:extLst>
          </p:cNvPr>
          <p:cNvGraphicFramePr>
            <a:graphicFrameLocks noChangeAspect="1"/>
          </p:cNvGraphicFramePr>
          <p:nvPr>
            <p:extLst>
              <p:ext uri="{D42A27DB-BD31-4B8C-83A1-F6EECF244321}">
                <p14:modId xmlns:p14="http://schemas.microsoft.com/office/powerpoint/2010/main" val="1633957659"/>
              </p:ext>
            </p:extLst>
          </p:nvPr>
        </p:nvGraphicFramePr>
        <p:xfrm>
          <a:off x="1484769" y="-54818"/>
          <a:ext cx="8519310" cy="6960290"/>
        </p:xfrm>
        <a:graphic>
          <a:graphicData uri="http://schemas.openxmlformats.org/presentationml/2006/ole">
            <mc:AlternateContent xmlns:mc="http://schemas.openxmlformats.org/markup-compatibility/2006">
              <mc:Choice xmlns:v="urn:schemas-microsoft-com:vml" Requires="v">
                <p:oleObj name="Acrobat Document" r:id="rId2" imgW="5829108" imgH="7543800" progId="Acrobat.Document.DC">
                  <p:embed/>
                </p:oleObj>
              </mc:Choice>
              <mc:Fallback>
                <p:oleObj name="Acrobat Document" r:id="rId2" imgW="5829108" imgH="7543800" progId="Acrobat.Document.DC">
                  <p:embed/>
                  <p:pic>
                    <p:nvPicPr>
                      <p:cNvPr id="0" name=""/>
                      <p:cNvPicPr/>
                      <p:nvPr/>
                    </p:nvPicPr>
                    <p:blipFill>
                      <a:blip r:embed="rId3"/>
                      <a:stretch>
                        <a:fillRect/>
                      </a:stretch>
                    </p:blipFill>
                    <p:spPr>
                      <a:xfrm>
                        <a:off x="1484769" y="-54818"/>
                        <a:ext cx="8519310" cy="6960290"/>
                      </a:xfrm>
                      <a:prstGeom prst="rect">
                        <a:avLst/>
                      </a:prstGeom>
                    </p:spPr>
                  </p:pic>
                </p:oleObj>
              </mc:Fallback>
            </mc:AlternateContent>
          </a:graphicData>
        </a:graphic>
      </p:graphicFrame>
    </p:spTree>
    <p:extLst>
      <p:ext uri="{BB962C8B-B14F-4D97-AF65-F5344CB8AC3E}">
        <p14:creationId xmlns:p14="http://schemas.microsoft.com/office/powerpoint/2010/main" val="375964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C6A25-6A3D-D573-3A76-F4ED1E358DFD}"/>
              </a:ext>
            </a:extLst>
          </p:cNvPr>
          <p:cNvSpPr>
            <a:spLocks noGrp="1"/>
          </p:cNvSpPr>
          <p:nvPr>
            <p:ph type="title"/>
          </p:nvPr>
        </p:nvSpPr>
        <p:spPr>
          <a:xfrm>
            <a:off x="4608213" y="1393926"/>
            <a:ext cx="6940867" cy="579729"/>
          </a:xfrm>
        </p:spPr>
        <p:txBody>
          <a:bodyPr/>
          <a:lstStyle/>
          <a:p>
            <a:r>
              <a:rPr lang="en-US" dirty="0"/>
              <a:t>Meeting Dates</a:t>
            </a:r>
          </a:p>
        </p:txBody>
      </p:sp>
      <p:graphicFrame>
        <p:nvGraphicFramePr>
          <p:cNvPr id="5" name="Content Placeholder 4">
            <a:extLst>
              <a:ext uri="{FF2B5EF4-FFF2-40B4-BE49-F238E27FC236}">
                <a16:creationId xmlns:a16="http://schemas.microsoft.com/office/drawing/2014/main" id="{08843573-1D7E-0B47-AB8E-2B2D12ACA621}"/>
              </a:ext>
            </a:extLst>
          </p:cNvPr>
          <p:cNvGraphicFramePr>
            <a:graphicFrameLocks noGrp="1"/>
          </p:cNvGraphicFramePr>
          <p:nvPr>
            <p:ph sz="quarter" idx="16"/>
            <p:extLst>
              <p:ext uri="{D42A27DB-BD31-4B8C-83A1-F6EECF244321}">
                <p14:modId xmlns:p14="http://schemas.microsoft.com/office/powerpoint/2010/main" val="2613696484"/>
              </p:ext>
            </p:extLst>
          </p:nvPr>
        </p:nvGraphicFramePr>
        <p:xfrm>
          <a:off x="4472413" y="1828800"/>
          <a:ext cx="7076650" cy="4092164"/>
        </p:xfrm>
        <a:graphic>
          <a:graphicData uri="http://schemas.openxmlformats.org/drawingml/2006/table">
            <a:tbl>
              <a:tblPr firstRow="1" bandRow="1">
                <a:tableStyleId>{8A107856-5554-42FB-B03E-39F5DBC370BA}</a:tableStyleId>
              </a:tblPr>
              <a:tblGrid>
                <a:gridCol w="1001662">
                  <a:extLst>
                    <a:ext uri="{9D8B030D-6E8A-4147-A177-3AD203B41FA5}">
                      <a16:colId xmlns:a16="http://schemas.microsoft.com/office/drawing/2014/main" val="2951245693"/>
                    </a:ext>
                  </a:extLst>
                </a:gridCol>
                <a:gridCol w="1012498">
                  <a:extLst>
                    <a:ext uri="{9D8B030D-6E8A-4147-A177-3AD203B41FA5}">
                      <a16:colId xmlns:a16="http://schemas.microsoft.com/office/drawing/2014/main" val="2852058171"/>
                    </a:ext>
                  </a:extLst>
                </a:gridCol>
                <a:gridCol w="1012498">
                  <a:extLst>
                    <a:ext uri="{9D8B030D-6E8A-4147-A177-3AD203B41FA5}">
                      <a16:colId xmlns:a16="http://schemas.microsoft.com/office/drawing/2014/main" val="7565999"/>
                    </a:ext>
                  </a:extLst>
                </a:gridCol>
                <a:gridCol w="1012498">
                  <a:extLst>
                    <a:ext uri="{9D8B030D-6E8A-4147-A177-3AD203B41FA5}">
                      <a16:colId xmlns:a16="http://schemas.microsoft.com/office/drawing/2014/main" val="1551714500"/>
                    </a:ext>
                  </a:extLst>
                </a:gridCol>
                <a:gridCol w="1012498">
                  <a:extLst>
                    <a:ext uri="{9D8B030D-6E8A-4147-A177-3AD203B41FA5}">
                      <a16:colId xmlns:a16="http://schemas.microsoft.com/office/drawing/2014/main" val="2235515034"/>
                    </a:ext>
                  </a:extLst>
                </a:gridCol>
                <a:gridCol w="1012498">
                  <a:extLst>
                    <a:ext uri="{9D8B030D-6E8A-4147-A177-3AD203B41FA5}">
                      <a16:colId xmlns:a16="http://schemas.microsoft.com/office/drawing/2014/main" val="1139970545"/>
                    </a:ext>
                  </a:extLst>
                </a:gridCol>
                <a:gridCol w="1012498">
                  <a:extLst>
                    <a:ext uri="{9D8B030D-6E8A-4147-A177-3AD203B41FA5}">
                      <a16:colId xmlns:a16="http://schemas.microsoft.com/office/drawing/2014/main" val="1439578698"/>
                    </a:ext>
                  </a:extLst>
                </a:gridCol>
              </a:tblGrid>
              <a:tr h="1023041">
                <a:tc>
                  <a:txBody>
                    <a:bodyPr/>
                    <a:lstStyle/>
                    <a:p>
                      <a:r>
                        <a:rPr lang="en-US" sz="1050" dirty="0"/>
                        <a:t>Sunday</a:t>
                      </a:r>
                    </a:p>
                  </a:txBody>
                  <a:tcPr/>
                </a:tc>
                <a:tc>
                  <a:txBody>
                    <a:bodyPr/>
                    <a:lstStyle/>
                    <a:p>
                      <a:r>
                        <a:rPr lang="en-US" sz="1050" dirty="0"/>
                        <a:t>Monday</a:t>
                      </a:r>
                    </a:p>
                  </a:txBody>
                  <a:tcPr/>
                </a:tc>
                <a:tc>
                  <a:txBody>
                    <a:bodyPr/>
                    <a:lstStyle/>
                    <a:p>
                      <a:r>
                        <a:rPr lang="en-US" sz="1050" dirty="0"/>
                        <a:t>Tuesday</a:t>
                      </a:r>
                    </a:p>
                  </a:txBody>
                  <a:tcPr/>
                </a:tc>
                <a:tc>
                  <a:txBody>
                    <a:bodyPr/>
                    <a:lstStyle/>
                    <a:p>
                      <a:r>
                        <a:rPr lang="en-US" sz="1050" dirty="0"/>
                        <a:t>Wednesday</a:t>
                      </a:r>
                    </a:p>
                  </a:txBody>
                  <a:tcPr/>
                </a:tc>
                <a:tc>
                  <a:txBody>
                    <a:bodyPr/>
                    <a:lstStyle/>
                    <a:p>
                      <a:r>
                        <a:rPr lang="en-US" sz="1050" dirty="0"/>
                        <a:t>Thursday</a:t>
                      </a:r>
                    </a:p>
                  </a:txBody>
                  <a:tcPr/>
                </a:tc>
                <a:tc>
                  <a:txBody>
                    <a:bodyPr/>
                    <a:lstStyle/>
                    <a:p>
                      <a:r>
                        <a:rPr lang="en-US" sz="1050" dirty="0"/>
                        <a:t>Friday</a:t>
                      </a:r>
                    </a:p>
                  </a:txBody>
                  <a:tcPr/>
                </a:tc>
                <a:tc>
                  <a:txBody>
                    <a:bodyPr/>
                    <a:lstStyle/>
                    <a:p>
                      <a:r>
                        <a:rPr lang="en-US" sz="1050" dirty="0"/>
                        <a:t>Saturday</a:t>
                      </a:r>
                    </a:p>
                  </a:txBody>
                  <a:tcPr/>
                </a:tc>
                <a:extLst>
                  <a:ext uri="{0D108BD9-81ED-4DB2-BD59-A6C34878D82A}">
                    <a16:rowId xmlns:a16="http://schemas.microsoft.com/office/drawing/2014/main" val="1353388456"/>
                  </a:ext>
                </a:extLst>
              </a:tr>
              <a:tr h="1023041">
                <a:tc>
                  <a:txBody>
                    <a:bodyPr/>
                    <a:lstStyle/>
                    <a:p>
                      <a:endParaRPr lang="en-US"/>
                    </a:p>
                  </a:txBody>
                  <a:tcPr/>
                </a:tc>
                <a:tc>
                  <a:txBody>
                    <a:bodyPr/>
                    <a:lstStyle/>
                    <a:p>
                      <a:endParaRPr lang="en-US"/>
                    </a:p>
                  </a:txBody>
                  <a:tcPr/>
                </a:tc>
                <a:tc>
                  <a:txBody>
                    <a:bodyPr/>
                    <a:lstStyle/>
                    <a:p>
                      <a:r>
                        <a:rPr lang="en-US" sz="1100" dirty="0"/>
                        <a:t>Election Day is November 4th</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52378282"/>
                  </a:ext>
                </a:extLst>
              </a:tr>
              <a:tr h="102304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14892641"/>
                  </a:ext>
                </a:extLst>
              </a:tr>
              <a:tr h="102304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56049575"/>
                  </a:ext>
                </a:extLst>
              </a:tr>
            </a:tbl>
          </a:graphicData>
        </a:graphic>
      </p:graphicFrame>
      <p:sp>
        <p:nvSpPr>
          <p:cNvPr id="4" name="Slide Number Placeholder 3">
            <a:extLst>
              <a:ext uri="{FF2B5EF4-FFF2-40B4-BE49-F238E27FC236}">
                <a16:creationId xmlns:a16="http://schemas.microsoft.com/office/drawing/2014/main" id="{7160455E-744E-B4E2-069E-4EDCBD64C761}"/>
              </a:ext>
            </a:extLst>
          </p:cNvPr>
          <p:cNvSpPr>
            <a:spLocks noGrp="1"/>
          </p:cNvSpPr>
          <p:nvPr>
            <p:ph type="sldNum" sz="quarter" idx="12"/>
          </p:nvPr>
        </p:nvSpPr>
        <p:spPr/>
        <p:txBody>
          <a:bodyPr/>
          <a:lstStyle/>
          <a:p>
            <a:fld id="{FAEF9944-A4F6-4C59-AEBD-678D6480B8EA}" type="slidenum">
              <a:rPr lang="en-US" smtClean="0"/>
              <a:pPr/>
              <a:t>12</a:t>
            </a:fld>
            <a:endParaRPr lang="en-US" dirty="0"/>
          </a:p>
        </p:txBody>
      </p:sp>
    </p:spTree>
    <p:extLst>
      <p:ext uri="{BB962C8B-B14F-4D97-AF65-F5344CB8AC3E}">
        <p14:creationId xmlns:p14="http://schemas.microsoft.com/office/powerpoint/2010/main" val="2487619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799C80-185E-4D1A-B38B-55FD79196B0E}"/>
              </a:ext>
            </a:extLst>
          </p:cNvPr>
          <p:cNvSpPr>
            <a:spLocks noGrp="1"/>
          </p:cNvSpPr>
          <p:nvPr>
            <p:ph type="sldNum" sz="quarter" idx="12"/>
          </p:nvPr>
        </p:nvSpPr>
        <p:spPr/>
        <p:txBody>
          <a:bodyPr/>
          <a:lstStyle/>
          <a:p>
            <a:fld id="{FAEF9944-A4F6-4C59-AEBD-678D6480B8EA}" type="slidenum">
              <a:rPr lang="en-US" smtClean="0"/>
              <a:pPr/>
              <a:t>13</a:t>
            </a:fld>
            <a:endParaRPr lang="en-US" dirty="0"/>
          </a:p>
        </p:txBody>
      </p:sp>
      <p:graphicFrame>
        <p:nvGraphicFramePr>
          <p:cNvPr id="3" name="Object 2">
            <a:extLst>
              <a:ext uri="{FF2B5EF4-FFF2-40B4-BE49-F238E27FC236}">
                <a16:creationId xmlns:a16="http://schemas.microsoft.com/office/drawing/2014/main" id="{CA22C23A-DC47-5E4E-AC91-8BCCC2A83FE6}"/>
              </a:ext>
            </a:extLst>
          </p:cNvPr>
          <p:cNvGraphicFramePr>
            <a:graphicFrameLocks noChangeAspect="1"/>
          </p:cNvGraphicFramePr>
          <p:nvPr>
            <p:extLst>
              <p:ext uri="{D42A27DB-BD31-4B8C-83A1-F6EECF244321}">
                <p14:modId xmlns:p14="http://schemas.microsoft.com/office/powerpoint/2010/main" val="1756403688"/>
              </p:ext>
            </p:extLst>
          </p:nvPr>
        </p:nvGraphicFramePr>
        <p:xfrm>
          <a:off x="438576" y="630349"/>
          <a:ext cx="5209420" cy="5599882"/>
        </p:xfrm>
        <a:graphic>
          <a:graphicData uri="http://schemas.openxmlformats.org/presentationml/2006/ole">
            <mc:AlternateContent xmlns:mc="http://schemas.openxmlformats.org/markup-compatibility/2006">
              <mc:Choice xmlns:v="urn:schemas-microsoft-com:vml" Requires="v">
                <p:oleObj name="Document" r:id="rId2" imgW="5956042" imgH="7461324" progId="Word.Document.12">
                  <p:embed/>
                </p:oleObj>
              </mc:Choice>
              <mc:Fallback>
                <p:oleObj name="Document" r:id="rId2" imgW="5956042" imgH="7461324" progId="Word.Document.12">
                  <p:embed/>
                  <p:pic>
                    <p:nvPicPr>
                      <p:cNvPr id="0" name=""/>
                      <p:cNvPicPr/>
                      <p:nvPr/>
                    </p:nvPicPr>
                    <p:blipFill>
                      <a:blip r:embed="rId3"/>
                      <a:stretch>
                        <a:fillRect/>
                      </a:stretch>
                    </p:blipFill>
                    <p:spPr>
                      <a:xfrm>
                        <a:off x="438576" y="630349"/>
                        <a:ext cx="5209420" cy="5599882"/>
                      </a:xfrm>
                      <a:prstGeom prst="rect">
                        <a:avLst/>
                      </a:prstGeom>
                    </p:spPr>
                  </p:pic>
                </p:oleObj>
              </mc:Fallback>
            </mc:AlternateContent>
          </a:graphicData>
        </a:graphic>
      </p:graphicFrame>
      <p:graphicFrame>
        <p:nvGraphicFramePr>
          <p:cNvPr id="5" name="Table 4">
            <a:extLst>
              <a:ext uri="{FF2B5EF4-FFF2-40B4-BE49-F238E27FC236}">
                <a16:creationId xmlns:a16="http://schemas.microsoft.com/office/drawing/2014/main" id="{136AAEC1-2FCE-87A7-6634-B42F799043AB}"/>
              </a:ext>
            </a:extLst>
          </p:cNvPr>
          <p:cNvGraphicFramePr>
            <a:graphicFrameLocks noGrp="1"/>
          </p:cNvGraphicFramePr>
          <p:nvPr>
            <p:extLst>
              <p:ext uri="{D42A27DB-BD31-4B8C-83A1-F6EECF244321}">
                <p14:modId xmlns:p14="http://schemas.microsoft.com/office/powerpoint/2010/main" val="3849796660"/>
              </p:ext>
            </p:extLst>
          </p:nvPr>
        </p:nvGraphicFramePr>
        <p:xfrm>
          <a:off x="6096000" y="627769"/>
          <a:ext cx="5209420" cy="5602462"/>
        </p:xfrm>
        <a:graphic>
          <a:graphicData uri="http://schemas.openxmlformats.org/drawingml/2006/table">
            <a:tbl>
              <a:tblPr firstRow="1" firstCol="1" bandRow="1">
                <a:tableStyleId>{8A107856-5554-42FB-B03E-39F5DBC370BA}</a:tableStyleId>
              </a:tblPr>
              <a:tblGrid>
                <a:gridCol w="348223">
                  <a:extLst>
                    <a:ext uri="{9D8B030D-6E8A-4147-A177-3AD203B41FA5}">
                      <a16:colId xmlns:a16="http://schemas.microsoft.com/office/drawing/2014/main" val="4011328429"/>
                    </a:ext>
                  </a:extLst>
                </a:gridCol>
                <a:gridCol w="2356218">
                  <a:extLst>
                    <a:ext uri="{9D8B030D-6E8A-4147-A177-3AD203B41FA5}">
                      <a16:colId xmlns:a16="http://schemas.microsoft.com/office/drawing/2014/main" val="638104508"/>
                    </a:ext>
                  </a:extLst>
                </a:gridCol>
                <a:gridCol w="1319349">
                  <a:extLst>
                    <a:ext uri="{9D8B030D-6E8A-4147-A177-3AD203B41FA5}">
                      <a16:colId xmlns:a16="http://schemas.microsoft.com/office/drawing/2014/main" val="1965513003"/>
                    </a:ext>
                  </a:extLst>
                </a:gridCol>
                <a:gridCol w="1185630">
                  <a:extLst>
                    <a:ext uri="{9D8B030D-6E8A-4147-A177-3AD203B41FA5}">
                      <a16:colId xmlns:a16="http://schemas.microsoft.com/office/drawing/2014/main" val="3102234034"/>
                    </a:ext>
                  </a:extLst>
                </a:gridCol>
              </a:tblGrid>
              <a:tr h="640992">
                <a:tc>
                  <a:txBody>
                    <a:bodyPr/>
                    <a:lstStyle/>
                    <a:p>
                      <a:pPr marL="0" marR="0">
                        <a:lnSpc>
                          <a:spcPct val="115000"/>
                        </a:lnSpc>
                        <a:spcAft>
                          <a:spcPts val="800"/>
                        </a:spcAft>
                        <a:buNone/>
                      </a:pPr>
                      <a:r>
                        <a:rPr lang="en-US" sz="900" kern="100">
                          <a:effectLst/>
                        </a:rPr>
                        <a:t>8</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dirty="0">
                          <a:effectLst/>
                        </a:rPr>
                        <a:t>Prepare draft zoning map</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To go out in PC packet on September 30, 2025</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Staff</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extLst>
                  <a:ext uri="{0D108BD9-81ED-4DB2-BD59-A6C34878D82A}">
                    <a16:rowId xmlns:a16="http://schemas.microsoft.com/office/drawing/2014/main" val="3162734104"/>
                  </a:ext>
                </a:extLst>
              </a:tr>
              <a:tr h="574141">
                <a:tc>
                  <a:txBody>
                    <a:bodyPr/>
                    <a:lstStyle/>
                    <a:p>
                      <a:pPr marL="0" marR="0">
                        <a:lnSpc>
                          <a:spcPct val="115000"/>
                        </a:lnSpc>
                        <a:spcAft>
                          <a:spcPts val="800"/>
                        </a:spcAft>
                        <a:buNone/>
                      </a:pPr>
                      <a:r>
                        <a:rPr lang="en-US" sz="900" kern="100">
                          <a:effectLst/>
                        </a:rPr>
                        <a:t>9</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Planning Commission consideration and recommendation to Council</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September 9, 2025</a:t>
                      </a:r>
                      <a:endParaRPr lang="en-US" sz="800" kern="100">
                        <a:effectLst/>
                      </a:endParaRPr>
                    </a:p>
                    <a:p>
                      <a:pPr marL="0" marR="0">
                        <a:lnSpc>
                          <a:spcPct val="115000"/>
                        </a:lnSpc>
                        <a:spcAft>
                          <a:spcPts val="800"/>
                        </a:spcAft>
                        <a:buNone/>
                      </a:pPr>
                      <a:r>
                        <a:rPr lang="en-US" sz="900" kern="100">
                          <a:effectLst/>
                          <a:highlight>
                            <a:srgbClr val="FFFF00"/>
                          </a:highlight>
                        </a:rPr>
                        <a:t>public hearing</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Planning Commission </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extLst>
                  <a:ext uri="{0D108BD9-81ED-4DB2-BD59-A6C34878D82A}">
                    <a16:rowId xmlns:a16="http://schemas.microsoft.com/office/drawing/2014/main" val="2272734302"/>
                  </a:ext>
                </a:extLst>
              </a:tr>
              <a:tr h="471742">
                <a:tc>
                  <a:txBody>
                    <a:bodyPr/>
                    <a:lstStyle/>
                    <a:p>
                      <a:pPr marL="0" marR="0">
                        <a:lnSpc>
                          <a:spcPct val="115000"/>
                        </a:lnSpc>
                        <a:spcAft>
                          <a:spcPts val="800"/>
                        </a:spcAft>
                        <a:buNone/>
                      </a:pPr>
                      <a:r>
                        <a:rPr lang="en-US" sz="900" kern="100">
                          <a:effectLst/>
                        </a:rPr>
                        <a:t>10</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Absentee by mail ballots</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Available October 1, 2025</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 </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extLst>
                  <a:ext uri="{0D108BD9-81ED-4DB2-BD59-A6C34878D82A}">
                    <a16:rowId xmlns:a16="http://schemas.microsoft.com/office/drawing/2014/main" val="1940137124"/>
                  </a:ext>
                </a:extLst>
              </a:tr>
              <a:tr h="316507">
                <a:tc>
                  <a:txBody>
                    <a:bodyPr/>
                    <a:lstStyle/>
                    <a:p>
                      <a:pPr marL="0" marR="0">
                        <a:lnSpc>
                          <a:spcPct val="115000"/>
                        </a:lnSpc>
                        <a:spcAft>
                          <a:spcPts val="800"/>
                        </a:spcAft>
                        <a:buNone/>
                      </a:pPr>
                      <a:r>
                        <a:rPr lang="en-US" sz="900" kern="100">
                          <a:effectLst/>
                        </a:rPr>
                        <a:t>11</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In person voter registration cut off</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October 3, 2025 at 5:00</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 </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extLst>
                  <a:ext uri="{0D108BD9-81ED-4DB2-BD59-A6C34878D82A}">
                    <a16:rowId xmlns:a16="http://schemas.microsoft.com/office/drawing/2014/main" val="3444594145"/>
                  </a:ext>
                </a:extLst>
              </a:tr>
              <a:tr h="316507">
                <a:tc>
                  <a:txBody>
                    <a:bodyPr/>
                    <a:lstStyle/>
                    <a:p>
                      <a:pPr marL="0" marR="0">
                        <a:lnSpc>
                          <a:spcPct val="115000"/>
                        </a:lnSpc>
                        <a:spcAft>
                          <a:spcPts val="800"/>
                        </a:spcAft>
                        <a:buNone/>
                      </a:pPr>
                      <a:r>
                        <a:rPr lang="en-US" sz="900" kern="100">
                          <a:effectLst/>
                        </a:rPr>
                        <a:t>12</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Online and by Mail Voter Registration Cut Off</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October 5, 2025</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 </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extLst>
                  <a:ext uri="{0D108BD9-81ED-4DB2-BD59-A6C34878D82A}">
                    <a16:rowId xmlns:a16="http://schemas.microsoft.com/office/drawing/2014/main" val="4137326720"/>
                  </a:ext>
                </a:extLst>
              </a:tr>
              <a:tr h="640992">
                <a:tc>
                  <a:txBody>
                    <a:bodyPr/>
                    <a:lstStyle/>
                    <a:p>
                      <a:pPr marL="0" marR="0">
                        <a:lnSpc>
                          <a:spcPct val="115000"/>
                        </a:lnSpc>
                        <a:spcAft>
                          <a:spcPts val="800"/>
                        </a:spcAft>
                        <a:buNone/>
                      </a:pPr>
                      <a:r>
                        <a:rPr lang="en-US" sz="900" kern="100">
                          <a:effectLst/>
                        </a:rPr>
                        <a:t>13</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First reading of Zoning Map Amendment for Shirley’s Store,  Neal’s Creek, and Rock Springs Precincts</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October 7, 2025</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County Council</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extLst>
                  <a:ext uri="{0D108BD9-81ED-4DB2-BD59-A6C34878D82A}">
                    <a16:rowId xmlns:a16="http://schemas.microsoft.com/office/drawing/2014/main" val="4112939979"/>
                  </a:ext>
                </a:extLst>
              </a:tr>
              <a:tr h="478750">
                <a:tc>
                  <a:txBody>
                    <a:bodyPr/>
                    <a:lstStyle/>
                    <a:p>
                      <a:pPr marL="0" marR="0">
                        <a:lnSpc>
                          <a:spcPct val="115000"/>
                        </a:lnSpc>
                        <a:spcAft>
                          <a:spcPts val="800"/>
                        </a:spcAft>
                        <a:buNone/>
                      </a:pPr>
                      <a:r>
                        <a:rPr lang="en-US" sz="900" kern="100">
                          <a:effectLst/>
                        </a:rPr>
                        <a:t>14</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Prepare final maps and get copy to the Registration and Election Commission</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highlight>
                            <a:srgbClr val="FFFF00"/>
                          </a:highlight>
                        </a:rPr>
                        <a:t>October 14, 2025 </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Staff</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extLst>
                  <a:ext uri="{0D108BD9-81ED-4DB2-BD59-A6C34878D82A}">
                    <a16:rowId xmlns:a16="http://schemas.microsoft.com/office/drawing/2014/main" val="4084566280"/>
                  </a:ext>
                </a:extLst>
              </a:tr>
              <a:tr h="478750">
                <a:tc>
                  <a:txBody>
                    <a:bodyPr/>
                    <a:lstStyle/>
                    <a:p>
                      <a:pPr marL="0" marR="0">
                        <a:lnSpc>
                          <a:spcPct val="115000"/>
                        </a:lnSpc>
                        <a:spcAft>
                          <a:spcPts val="800"/>
                        </a:spcAft>
                        <a:buNone/>
                      </a:pPr>
                      <a:r>
                        <a:rPr lang="en-US" sz="900" kern="100">
                          <a:effectLst/>
                        </a:rPr>
                        <a:t>15</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Second reading and public hearing  (Advertise public hearing)</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October 20, 2025</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Council</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extLst>
                  <a:ext uri="{0D108BD9-81ED-4DB2-BD59-A6C34878D82A}">
                    <a16:rowId xmlns:a16="http://schemas.microsoft.com/office/drawing/2014/main" val="2753063427"/>
                  </a:ext>
                </a:extLst>
              </a:tr>
              <a:tr h="1051067">
                <a:tc>
                  <a:txBody>
                    <a:bodyPr/>
                    <a:lstStyle/>
                    <a:p>
                      <a:pPr marL="0" marR="0">
                        <a:lnSpc>
                          <a:spcPct val="115000"/>
                        </a:lnSpc>
                        <a:spcAft>
                          <a:spcPts val="800"/>
                        </a:spcAft>
                        <a:buNone/>
                      </a:pPr>
                      <a:r>
                        <a:rPr lang="en-US" sz="900" kern="100">
                          <a:effectLst/>
                        </a:rPr>
                        <a:t>16</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Early voting</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Begins October</a:t>
                      </a:r>
                      <a:r>
                        <a:rPr lang="en-US" sz="900" strike="sngStrike" kern="100">
                          <a:effectLst/>
                        </a:rPr>
                        <a:t> </a:t>
                      </a:r>
                      <a:r>
                        <a:rPr lang="en-US" sz="900" kern="100">
                          <a:effectLst/>
                        </a:rPr>
                        <a:t>20-31, 2025</a:t>
                      </a:r>
                      <a:endParaRPr lang="en-US" sz="800" kern="100">
                        <a:effectLst/>
                      </a:endParaRPr>
                    </a:p>
                    <a:p>
                      <a:pPr marL="0" marR="0">
                        <a:lnSpc>
                          <a:spcPct val="115000"/>
                        </a:lnSpc>
                        <a:spcAft>
                          <a:spcPts val="800"/>
                        </a:spcAft>
                        <a:buNone/>
                      </a:pPr>
                      <a:r>
                        <a:rPr lang="en-US" sz="900" kern="100">
                          <a:effectLst/>
                        </a:rPr>
                        <a:t>Monday – Friday, 8:30 -5:00 pm. No weekends.</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Voters</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extLst>
                  <a:ext uri="{0D108BD9-81ED-4DB2-BD59-A6C34878D82A}">
                    <a16:rowId xmlns:a16="http://schemas.microsoft.com/office/drawing/2014/main" val="3508182731"/>
                  </a:ext>
                </a:extLst>
              </a:tr>
              <a:tr h="316507">
                <a:tc>
                  <a:txBody>
                    <a:bodyPr/>
                    <a:lstStyle/>
                    <a:p>
                      <a:pPr marL="0" marR="0">
                        <a:lnSpc>
                          <a:spcPct val="115000"/>
                        </a:lnSpc>
                        <a:spcAft>
                          <a:spcPts val="800"/>
                        </a:spcAft>
                        <a:buNone/>
                      </a:pPr>
                      <a:r>
                        <a:rPr lang="en-US" sz="900" kern="100">
                          <a:effectLst/>
                        </a:rPr>
                        <a:t>17</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Referendum </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November 4, 2025</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Voters</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extLst>
                  <a:ext uri="{0D108BD9-81ED-4DB2-BD59-A6C34878D82A}">
                    <a16:rowId xmlns:a16="http://schemas.microsoft.com/office/drawing/2014/main" val="428608473"/>
                  </a:ext>
                </a:extLst>
              </a:tr>
              <a:tr h="316507">
                <a:tc>
                  <a:txBody>
                    <a:bodyPr/>
                    <a:lstStyle/>
                    <a:p>
                      <a:pPr marL="0" marR="0">
                        <a:lnSpc>
                          <a:spcPct val="115000"/>
                        </a:lnSpc>
                        <a:spcAft>
                          <a:spcPts val="800"/>
                        </a:spcAft>
                        <a:buNone/>
                      </a:pPr>
                      <a:r>
                        <a:rPr lang="en-US" sz="900" kern="100">
                          <a:effectLst/>
                        </a:rPr>
                        <a:t>18</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Third reading (if referendum passes)</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a:effectLst/>
                        </a:rPr>
                        <a:t>November 17, 2025</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tc>
                  <a:txBody>
                    <a:bodyPr/>
                    <a:lstStyle/>
                    <a:p>
                      <a:pPr marL="0" marR="0">
                        <a:lnSpc>
                          <a:spcPct val="115000"/>
                        </a:lnSpc>
                        <a:spcAft>
                          <a:spcPts val="800"/>
                        </a:spcAft>
                        <a:buNone/>
                      </a:pPr>
                      <a:r>
                        <a:rPr lang="en-US" sz="900" kern="100" dirty="0">
                          <a:effectLst/>
                        </a:rPr>
                        <a:t>Council</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993" marR="44993" marT="0" marB="0"/>
                </a:tc>
                <a:extLst>
                  <a:ext uri="{0D108BD9-81ED-4DB2-BD59-A6C34878D82A}">
                    <a16:rowId xmlns:a16="http://schemas.microsoft.com/office/drawing/2014/main" val="3489610550"/>
                  </a:ext>
                </a:extLst>
              </a:tr>
            </a:tbl>
          </a:graphicData>
        </a:graphic>
      </p:graphicFrame>
    </p:spTree>
    <p:extLst>
      <p:ext uri="{BB962C8B-B14F-4D97-AF65-F5344CB8AC3E}">
        <p14:creationId xmlns:p14="http://schemas.microsoft.com/office/powerpoint/2010/main" val="4171925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129D-95BA-8C6F-35F6-147B0FA0B00B}"/>
              </a:ext>
            </a:extLst>
          </p:cNvPr>
          <p:cNvSpPr>
            <a:spLocks noGrp="1"/>
          </p:cNvSpPr>
          <p:nvPr>
            <p:ph type="ctrTitle"/>
          </p:nvPr>
        </p:nvSpPr>
        <p:spPr/>
        <p:txBody>
          <a:bodyPr/>
          <a:lstStyle/>
          <a:p>
            <a:br>
              <a:rPr lang="en-US" dirty="0"/>
            </a:br>
            <a:r>
              <a:rPr lang="en-US" dirty="0"/>
              <a:t>current precinct maps</a:t>
            </a:r>
          </a:p>
        </p:txBody>
      </p:sp>
    </p:spTree>
    <p:extLst>
      <p:ext uri="{BB962C8B-B14F-4D97-AF65-F5344CB8AC3E}">
        <p14:creationId xmlns:p14="http://schemas.microsoft.com/office/powerpoint/2010/main" val="3952926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C7F4E00-76EA-D40F-6D1B-5C492C3FABB1}"/>
              </a:ext>
            </a:extLst>
          </p:cNvPr>
          <p:cNvPicPr>
            <a:picLocks noChangeAspect="1"/>
          </p:cNvPicPr>
          <p:nvPr/>
        </p:nvPicPr>
        <p:blipFill>
          <a:blip r:embed="rId2"/>
          <a:srcRect t="206" b="8331"/>
          <a:stretch>
            <a:fillRect/>
          </a:stretch>
        </p:blipFill>
        <p:spPr>
          <a:xfrm>
            <a:off x="20" y="10"/>
            <a:ext cx="12191981" cy="6857990"/>
          </a:xfrm>
          <a:prstGeom prst="rect">
            <a:avLst/>
          </a:prstGeom>
        </p:spPr>
      </p:pic>
      <p:sp>
        <p:nvSpPr>
          <p:cNvPr id="2" name="Slide Number Placeholder 1">
            <a:extLst>
              <a:ext uri="{FF2B5EF4-FFF2-40B4-BE49-F238E27FC236}">
                <a16:creationId xmlns:a16="http://schemas.microsoft.com/office/drawing/2014/main" id="{14B60089-3E62-0898-F19D-8F12DCA9EEEC}"/>
              </a:ext>
            </a:extLst>
          </p:cNvPr>
          <p:cNvSpPr>
            <a:spLocks noGrp="1"/>
          </p:cNvSpPr>
          <p:nvPr>
            <p:ph type="sldNum" sz="quarter" idx="12"/>
          </p:nvPr>
        </p:nvSpPr>
        <p:spPr>
          <a:xfrm>
            <a:off x="10569202" y="6309360"/>
            <a:ext cx="979879" cy="457200"/>
          </a:xfrm>
        </p:spPr>
        <p:txBody>
          <a:bodyPr>
            <a:normAutofit/>
          </a:bodyPr>
          <a:lstStyle/>
          <a:p>
            <a:pPr>
              <a:spcAft>
                <a:spcPts val="600"/>
              </a:spcAft>
            </a:pPr>
            <a:fld id="{FAEF9944-A4F6-4C59-AEBD-678D6480B8EA}" type="slidenum">
              <a:rPr lang="en-US">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2628569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78EBEAE-88A7-8274-C93B-3134B0129C65}"/>
              </a:ext>
            </a:extLst>
          </p:cNvPr>
          <p:cNvPicPr>
            <a:picLocks noChangeAspect="1"/>
          </p:cNvPicPr>
          <p:nvPr/>
        </p:nvPicPr>
        <p:blipFill>
          <a:blip r:embed="rId2"/>
          <a:srcRect t="2932" b="5605"/>
          <a:stretch>
            <a:fillRect/>
          </a:stretch>
        </p:blipFill>
        <p:spPr>
          <a:xfrm>
            <a:off x="20" y="10"/>
            <a:ext cx="12191981" cy="6857990"/>
          </a:xfrm>
          <a:prstGeom prst="rect">
            <a:avLst/>
          </a:prstGeom>
        </p:spPr>
      </p:pic>
      <p:sp>
        <p:nvSpPr>
          <p:cNvPr id="2" name="Slide Number Placeholder 1">
            <a:extLst>
              <a:ext uri="{FF2B5EF4-FFF2-40B4-BE49-F238E27FC236}">
                <a16:creationId xmlns:a16="http://schemas.microsoft.com/office/drawing/2014/main" id="{5FA93660-0878-7999-2313-13CDA39B3CE5}"/>
              </a:ext>
            </a:extLst>
          </p:cNvPr>
          <p:cNvSpPr>
            <a:spLocks noGrp="1"/>
          </p:cNvSpPr>
          <p:nvPr>
            <p:ph type="sldNum" sz="quarter" idx="12"/>
          </p:nvPr>
        </p:nvSpPr>
        <p:spPr>
          <a:xfrm>
            <a:off x="10569202" y="6309360"/>
            <a:ext cx="979879" cy="457200"/>
          </a:xfrm>
        </p:spPr>
        <p:txBody>
          <a:bodyPr>
            <a:normAutofit/>
          </a:bodyPr>
          <a:lstStyle/>
          <a:p>
            <a:pPr>
              <a:spcAft>
                <a:spcPts val="600"/>
              </a:spcAft>
            </a:pPr>
            <a:fld id="{FAEF9944-A4F6-4C59-AEBD-678D6480B8EA}" type="slidenum">
              <a:rPr lang="en-US">
                <a:solidFill>
                  <a:srgbClr val="FFFFFF"/>
                </a:solidFill>
              </a:rPr>
              <a:pPr>
                <a:spcAft>
                  <a:spcPts val="600"/>
                </a:spcAft>
              </a:pPr>
              <a:t>16</a:t>
            </a:fld>
            <a:endParaRPr lang="en-US">
              <a:solidFill>
                <a:srgbClr val="FFFFFF"/>
              </a:solidFill>
            </a:endParaRPr>
          </a:p>
        </p:txBody>
      </p:sp>
    </p:spTree>
    <p:extLst>
      <p:ext uri="{BB962C8B-B14F-4D97-AF65-F5344CB8AC3E}">
        <p14:creationId xmlns:p14="http://schemas.microsoft.com/office/powerpoint/2010/main" val="3848008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E2700F6-5682-167A-479E-6324E3D79656}"/>
              </a:ext>
            </a:extLst>
          </p:cNvPr>
          <p:cNvPicPr>
            <a:picLocks noChangeAspect="1"/>
          </p:cNvPicPr>
          <p:nvPr/>
        </p:nvPicPr>
        <p:blipFill>
          <a:blip r:embed="rId2"/>
          <a:srcRect t="2416" b="6121"/>
          <a:stretch>
            <a:fillRect/>
          </a:stretch>
        </p:blipFill>
        <p:spPr>
          <a:xfrm>
            <a:off x="20" y="10"/>
            <a:ext cx="12191981" cy="6857990"/>
          </a:xfrm>
          <a:prstGeom prst="rect">
            <a:avLst/>
          </a:prstGeom>
        </p:spPr>
      </p:pic>
      <p:sp>
        <p:nvSpPr>
          <p:cNvPr id="2" name="Slide Number Placeholder 1">
            <a:extLst>
              <a:ext uri="{FF2B5EF4-FFF2-40B4-BE49-F238E27FC236}">
                <a16:creationId xmlns:a16="http://schemas.microsoft.com/office/drawing/2014/main" id="{5EE09366-7D12-F501-E789-3A7F970D14EE}"/>
              </a:ext>
            </a:extLst>
          </p:cNvPr>
          <p:cNvSpPr>
            <a:spLocks noGrp="1"/>
          </p:cNvSpPr>
          <p:nvPr>
            <p:ph type="sldNum" sz="quarter" idx="12"/>
          </p:nvPr>
        </p:nvSpPr>
        <p:spPr>
          <a:xfrm>
            <a:off x="10569202" y="6309360"/>
            <a:ext cx="979879" cy="457200"/>
          </a:xfrm>
        </p:spPr>
        <p:txBody>
          <a:bodyPr>
            <a:normAutofit/>
          </a:bodyPr>
          <a:lstStyle/>
          <a:p>
            <a:pPr>
              <a:spcAft>
                <a:spcPts val="600"/>
              </a:spcAft>
            </a:pPr>
            <a:fld id="{FAEF9944-A4F6-4C59-AEBD-678D6480B8EA}" type="slidenum">
              <a:rPr lang="en-US">
                <a:solidFill>
                  <a:srgbClr val="FFFFFF"/>
                </a:solidFill>
              </a:rPr>
              <a:pPr>
                <a:spcAft>
                  <a:spcPts val="600"/>
                </a:spcAft>
              </a:pPr>
              <a:t>17</a:t>
            </a:fld>
            <a:endParaRPr lang="en-US">
              <a:solidFill>
                <a:srgbClr val="FFFFFF"/>
              </a:solidFill>
            </a:endParaRPr>
          </a:p>
        </p:txBody>
      </p:sp>
    </p:spTree>
    <p:extLst>
      <p:ext uri="{BB962C8B-B14F-4D97-AF65-F5344CB8AC3E}">
        <p14:creationId xmlns:p14="http://schemas.microsoft.com/office/powerpoint/2010/main" val="44286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 map&#10;&#10;AI-generated content may be incorrect.">
            <a:extLst>
              <a:ext uri="{FF2B5EF4-FFF2-40B4-BE49-F238E27FC236}">
                <a16:creationId xmlns:a16="http://schemas.microsoft.com/office/drawing/2014/main" id="{62EBF23A-CE6F-BEBF-09E3-7EE168478BC5}"/>
              </a:ext>
            </a:extLst>
          </p:cNvPr>
          <p:cNvPicPr>
            <a:picLocks noChangeAspect="1"/>
          </p:cNvPicPr>
          <p:nvPr/>
        </p:nvPicPr>
        <p:blipFill>
          <a:blip r:embed="rId2"/>
          <a:srcRect t="5563" b="2974"/>
          <a:stretch>
            <a:fillRect/>
          </a:stretch>
        </p:blipFill>
        <p:spPr>
          <a:xfrm>
            <a:off x="20" y="10"/>
            <a:ext cx="12191981" cy="6857990"/>
          </a:xfrm>
          <a:prstGeom prst="rect">
            <a:avLst/>
          </a:prstGeom>
        </p:spPr>
      </p:pic>
      <p:sp>
        <p:nvSpPr>
          <p:cNvPr id="2" name="Slide Number Placeholder 1">
            <a:extLst>
              <a:ext uri="{FF2B5EF4-FFF2-40B4-BE49-F238E27FC236}">
                <a16:creationId xmlns:a16="http://schemas.microsoft.com/office/drawing/2014/main" id="{E0F215A3-9267-5DEA-AD93-36CC968AEAA9}"/>
              </a:ext>
            </a:extLst>
          </p:cNvPr>
          <p:cNvSpPr>
            <a:spLocks noGrp="1"/>
          </p:cNvSpPr>
          <p:nvPr>
            <p:ph type="sldNum" sz="quarter" idx="12"/>
          </p:nvPr>
        </p:nvSpPr>
        <p:spPr>
          <a:xfrm>
            <a:off x="10569202" y="6309360"/>
            <a:ext cx="979879" cy="457200"/>
          </a:xfrm>
        </p:spPr>
        <p:txBody>
          <a:bodyPr>
            <a:normAutofit/>
          </a:bodyPr>
          <a:lstStyle/>
          <a:p>
            <a:pPr>
              <a:spcAft>
                <a:spcPts val="600"/>
              </a:spcAft>
            </a:pPr>
            <a:fld id="{FAEF9944-A4F6-4C59-AEBD-678D6480B8EA}" type="slidenum">
              <a:rPr lang="en-US">
                <a:solidFill>
                  <a:srgbClr val="FFFFFF"/>
                </a:solidFill>
              </a:rPr>
              <a:pPr>
                <a:spcAft>
                  <a:spcPts val="600"/>
                </a:spcAft>
              </a:pPr>
              <a:t>18</a:t>
            </a:fld>
            <a:endParaRPr lang="en-US">
              <a:solidFill>
                <a:srgbClr val="FFFFFF"/>
              </a:solidFill>
            </a:endParaRPr>
          </a:p>
        </p:txBody>
      </p:sp>
    </p:spTree>
    <p:extLst>
      <p:ext uri="{BB962C8B-B14F-4D97-AF65-F5344CB8AC3E}">
        <p14:creationId xmlns:p14="http://schemas.microsoft.com/office/powerpoint/2010/main" val="678258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723BB5-54C9-4F52-F57E-0C97F3AC7448}"/>
              </a:ext>
            </a:extLst>
          </p:cNvPr>
          <p:cNvSpPr>
            <a:spLocks noGrp="1"/>
          </p:cNvSpPr>
          <p:nvPr>
            <p:ph type="sldNum" sz="quarter" idx="12"/>
          </p:nvPr>
        </p:nvSpPr>
        <p:spPr/>
        <p:txBody>
          <a:bodyPr/>
          <a:lstStyle/>
          <a:p>
            <a:fld id="{FAEF9944-A4F6-4C59-AEBD-678D6480B8EA}" type="slidenum">
              <a:rPr lang="en-US" smtClean="0"/>
              <a:pPr/>
              <a:t>19</a:t>
            </a:fld>
            <a:endParaRPr lang="en-US" dirty="0"/>
          </a:p>
        </p:txBody>
      </p:sp>
      <p:graphicFrame>
        <p:nvGraphicFramePr>
          <p:cNvPr id="4" name="Object 3">
            <a:extLst>
              <a:ext uri="{FF2B5EF4-FFF2-40B4-BE49-F238E27FC236}">
                <a16:creationId xmlns:a16="http://schemas.microsoft.com/office/drawing/2014/main" id="{273C0BA3-11F4-5806-7B81-8CDE986CBDEB}"/>
              </a:ext>
            </a:extLst>
          </p:cNvPr>
          <p:cNvGraphicFramePr>
            <a:graphicFrameLocks noChangeAspect="1"/>
          </p:cNvGraphicFramePr>
          <p:nvPr>
            <p:extLst>
              <p:ext uri="{D42A27DB-BD31-4B8C-83A1-F6EECF244321}">
                <p14:modId xmlns:p14="http://schemas.microsoft.com/office/powerpoint/2010/main" val="1843494066"/>
              </p:ext>
            </p:extLst>
          </p:nvPr>
        </p:nvGraphicFramePr>
        <p:xfrm>
          <a:off x="2118512" y="91440"/>
          <a:ext cx="8781860" cy="6675120"/>
        </p:xfrm>
        <a:graphic>
          <a:graphicData uri="http://schemas.openxmlformats.org/presentationml/2006/ole">
            <mc:AlternateContent xmlns:mc="http://schemas.openxmlformats.org/markup-compatibility/2006">
              <mc:Choice xmlns:v="urn:schemas-microsoft-com:vml" Requires="v">
                <p:oleObj name="Acrobat Document" r:id="rId2" imgW="8019826" imgH="11344211" progId="Acrobat.Document.DC">
                  <p:embed/>
                </p:oleObj>
              </mc:Choice>
              <mc:Fallback>
                <p:oleObj name="Acrobat Document" r:id="rId2" imgW="8019826" imgH="11344211" progId="Acrobat.Document.DC">
                  <p:embed/>
                  <p:pic>
                    <p:nvPicPr>
                      <p:cNvPr id="0" name=""/>
                      <p:cNvPicPr/>
                      <p:nvPr/>
                    </p:nvPicPr>
                    <p:blipFill>
                      <a:blip r:embed="rId3"/>
                      <a:stretch>
                        <a:fillRect/>
                      </a:stretch>
                    </p:blipFill>
                    <p:spPr>
                      <a:xfrm>
                        <a:off x="2118512" y="91440"/>
                        <a:ext cx="8781860" cy="6675120"/>
                      </a:xfrm>
                      <a:prstGeom prst="rect">
                        <a:avLst/>
                      </a:prstGeom>
                    </p:spPr>
                  </p:pic>
                </p:oleObj>
              </mc:Fallback>
            </mc:AlternateContent>
          </a:graphicData>
        </a:graphic>
      </p:graphicFrame>
    </p:spTree>
    <p:extLst>
      <p:ext uri="{BB962C8B-B14F-4D97-AF65-F5344CB8AC3E}">
        <p14:creationId xmlns:p14="http://schemas.microsoft.com/office/powerpoint/2010/main" val="2134931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dirty="0"/>
          </a:p>
        </p:txBody>
      </p:sp>
      <p:sp>
        <p:nvSpPr>
          <p:cNvPr id="29" name="Rectangle 28">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1" name="Rectangle 30">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04" y="-4078"/>
            <a:ext cx="4641096"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clock tower with palm tree and moon&#10;&#10;AI-generated content may be incorrect.">
            <a:extLst>
              <a:ext uri="{FF2B5EF4-FFF2-40B4-BE49-F238E27FC236}">
                <a16:creationId xmlns:a16="http://schemas.microsoft.com/office/drawing/2014/main" id="{B3430595-A356-3DB1-91FB-3693AF05AF08}"/>
              </a:ext>
            </a:extLst>
          </p:cNvPr>
          <p:cNvPicPr>
            <a:picLocks noChangeAspect="1"/>
          </p:cNvPicPr>
          <p:nvPr/>
        </p:nvPicPr>
        <p:blipFill>
          <a:blip r:embed="rId3"/>
          <a:srcRect t="7031" r="-2" b="6309"/>
          <a:stretch/>
        </p:blipFill>
        <p:spPr>
          <a:xfrm>
            <a:off x="20" y="1074544"/>
            <a:ext cx="7573364" cy="5069861"/>
          </a:xfrm>
          <a:prstGeom prst="rect">
            <a:avLst/>
          </a:prstGeom>
        </p:spPr>
      </p:pic>
      <p:sp>
        <p:nvSpPr>
          <p:cNvPr id="35" name="Rectangle 34">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7" y="1095508"/>
            <a:ext cx="4606533"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a:xfrm>
            <a:off x="7923956" y="2164741"/>
            <a:ext cx="4066939" cy="3803439"/>
          </a:xfrm>
        </p:spPr>
        <p:txBody>
          <a:bodyPr vert="horz" lIns="109728" tIns="109728" rIns="109728" bIns="91440" rtlCol="0" anchor="b">
            <a:normAutofit fontScale="90000"/>
          </a:bodyPr>
          <a:lstStyle/>
          <a:p>
            <a:pPr algn="ctr">
              <a:lnSpc>
                <a:spcPct val="125000"/>
              </a:lnSpc>
            </a:pPr>
            <a:r>
              <a:rPr lang="en-US" sz="3600" u="sng" dirty="0"/>
              <a:t>Zoning Referendum </a:t>
            </a:r>
            <a:r>
              <a:rPr lang="en-US" sz="3600" dirty="0"/>
              <a:t> </a:t>
            </a:r>
            <a:r>
              <a:rPr lang="en-US" sz="3600" b="0" dirty="0"/>
              <a:t>Shirley store </a:t>
            </a:r>
            <a:r>
              <a:rPr lang="en-US" sz="3600" b="0" dirty="0" err="1"/>
              <a:t>neal’s</a:t>
            </a:r>
            <a:r>
              <a:rPr lang="en-US" sz="3600" b="0" dirty="0"/>
              <a:t> creek, and </a:t>
            </a:r>
            <a:r>
              <a:rPr lang="en-US" sz="3600" b="0"/>
              <a:t>rock spring </a:t>
            </a:r>
            <a:r>
              <a:rPr lang="en-US" sz="3600" b="0" dirty="0"/>
              <a:t>precincts </a:t>
            </a:r>
            <a:br>
              <a:rPr lang="en-US" sz="3600" b="0" dirty="0"/>
            </a:br>
            <a:r>
              <a:rPr lang="en-US" sz="3600" b="0" dirty="0"/>
              <a:t>2025</a:t>
            </a:r>
          </a:p>
        </p:txBody>
      </p:sp>
      <p:sp>
        <p:nvSpPr>
          <p:cNvPr id="39" name="Rectangle 38">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3455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ck tower with palm tree and moon&#10;&#10;AI-generated content may be incorrect.">
            <a:extLst>
              <a:ext uri="{FF2B5EF4-FFF2-40B4-BE49-F238E27FC236}">
                <a16:creationId xmlns:a16="http://schemas.microsoft.com/office/drawing/2014/main" id="{D66E039B-B37F-0082-543F-AEDE627853E2}"/>
              </a:ext>
            </a:extLst>
          </p:cNvPr>
          <p:cNvPicPr>
            <a:picLocks noChangeAspect="1"/>
          </p:cNvPicPr>
          <p:nvPr/>
        </p:nvPicPr>
        <p:blipFill>
          <a:blip r:embed="rId3"/>
          <a:srcRect t="7031" r="-2" b="6309"/>
          <a:stretch/>
        </p:blipFill>
        <p:spPr>
          <a:xfrm>
            <a:off x="-22460" y="1074544"/>
            <a:ext cx="7573364" cy="5069861"/>
          </a:xfrm>
          <a:prstGeom prst="rect">
            <a:avLst/>
          </a:prstGeom>
        </p:spPr>
      </p:pic>
    </p:spTree>
    <p:extLst>
      <p:ext uri="{BB962C8B-B14F-4D97-AF65-F5344CB8AC3E}">
        <p14:creationId xmlns:p14="http://schemas.microsoft.com/office/powerpoint/2010/main" val="232390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4D38A-22B7-93DA-CF72-2A61217997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195AD1-219F-84A5-4089-959F5CC8CC61}"/>
              </a:ext>
            </a:extLst>
          </p:cNvPr>
          <p:cNvSpPr>
            <a:spLocks noGrp="1"/>
          </p:cNvSpPr>
          <p:nvPr>
            <p:ph type="ctrTitle"/>
          </p:nvPr>
        </p:nvSpPr>
        <p:spPr/>
        <p:txBody>
          <a:bodyPr/>
          <a:lstStyle/>
          <a:p>
            <a:r>
              <a:rPr lang="en-US" dirty="0"/>
              <a:t>Schedule</a:t>
            </a:r>
            <a:br>
              <a:rPr lang="en-US" dirty="0"/>
            </a:br>
            <a:r>
              <a:rPr lang="en-US" sz="2000" dirty="0"/>
              <a:t>-Write ordinance	</a:t>
            </a:r>
            <a:br>
              <a:rPr lang="en-US" sz="2000" dirty="0"/>
            </a:br>
            <a:r>
              <a:rPr lang="en-US" sz="2000" dirty="0"/>
              <a:t>-community meetings </a:t>
            </a:r>
            <a:br>
              <a:rPr lang="en-US" sz="2000" dirty="0"/>
            </a:br>
            <a:r>
              <a:rPr lang="en-US" sz="2000" dirty="0"/>
              <a:t> (Joint or separate meetings)</a:t>
            </a:r>
            <a:br>
              <a:rPr lang="en-US" sz="2000" dirty="0"/>
            </a:br>
            <a:r>
              <a:rPr lang="en-US" sz="2000" dirty="0"/>
              <a:t>-Notification to property owners</a:t>
            </a:r>
            <a:br>
              <a:rPr lang="en-US" sz="2000" dirty="0"/>
            </a:br>
            <a:r>
              <a:rPr lang="en-US" sz="2000" dirty="0"/>
              <a:t>-planning commission consideration</a:t>
            </a:r>
            <a:br>
              <a:rPr lang="en-US" sz="2000" dirty="0"/>
            </a:br>
            <a:r>
              <a:rPr lang="en-US" sz="2000" dirty="0"/>
              <a:t>-Second reading</a:t>
            </a:r>
            <a:br>
              <a:rPr lang="en-US" sz="2000" dirty="0"/>
            </a:br>
            <a:r>
              <a:rPr lang="en-US" sz="2000" dirty="0"/>
              <a:t>-referendum – November 4, 2025</a:t>
            </a:r>
            <a:br>
              <a:rPr lang="en-US" sz="2000" dirty="0"/>
            </a:br>
            <a:r>
              <a:rPr lang="en-US" sz="2000" dirty="0"/>
              <a:t>-Third reading if referendum passes</a:t>
            </a:r>
          </a:p>
        </p:txBody>
      </p:sp>
    </p:spTree>
    <p:extLst>
      <p:ext uri="{BB962C8B-B14F-4D97-AF65-F5344CB8AC3E}">
        <p14:creationId xmlns:p14="http://schemas.microsoft.com/office/powerpoint/2010/main" val="2202788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42AE8-23F0-B66B-C044-40E87BA07481}"/>
              </a:ext>
            </a:extLst>
          </p:cNvPr>
          <p:cNvSpPr>
            <a:spLocks noGrp="1"/>
          </p:cNvSpPr>
          <p:nvPr>
            <p:ph type="title"/>
          </p:nvPr>
        </p:nvSpPr>
        <p:spPr>
          <a:xfrm>
            <a:off x="1004935" y="705113"/>
            <a:ext cx="10157988" cy="5197498"/>
          </a:xfrm>
        </p:spPr>
        <p:txBody>
          <a:bodyPr/>
          <a:lstStyle/>
          <a:p>
            <a:pPr algn="ctr"/>
            <a:r>
              <a:rPr lang="en-US" dirty="0">
                <a:solidFill>
                  <a:schemeClr val="bg1"/>
                </a:solidFill>
              </a:rPr>
              <a:t>Zoning Definitions</a:t>
            </a:r>
            <a:br>
              <a:rPr lang="en-US" dirty="0">
                <a:solidFill>
                  <a:schemeClr val="bg1"/>
                </a:solidFill>
              </a:rPr>
            </a:br>
            <a:r>
              <a:rPr lang="en-US" dirty="0">
                <a:solidFill>
                  <a:schemeClr val="bg1"/>
                </a:solidFill>
              </a:rPr>
              <a:t>and </a:t>
            </a:r>
            <a:br>
              <a:rPr lang="en-US" dirty="0">
                <a:solidFill>
                  <a:schemeClr val="bg1"/>
                </a:solidFill>
              </a:rPr>
            </a:br>
            <a:r>
              <a:rPr lang="en-US" dirty="0">
                <a:solidFill>
                  <a:schemeClr val="bg1"/>
                </a:solidFill>
              </a:rPr>
              <a:t>Classifications</a:t>
            </a:r>
          </a:p>
        </p:txBody>
      </p:sp>
      <p:sp>
        <p:nvSpPr>
          <p:cNvPr id="3" name="Slide Number Placeholder 2">
            <a:extLst>
              <a:ext uri="{FF2B5EF4-FFF2-40B4-BE49-F238E27FC236}">
                <a16:creationId xmlns:a16="http://schemas.microsoft.com/office/drawing/2014/main" id="{35719142-E4EA-37F6-3D90-2F7F0C1EA09E}"/>
              </a:ext>
            </a:extLst>
          </p:cNvPr>
          <p:cNvSpPr>
            <a:spLocks noGrp="1"/>
          </p:cNvSpPr>
          <p:nvPr>
            <p:ph type="sldNum" sz="quarter" idx="12"/>
          </p:nvPr>
        </p:nvSpPr>
        <p:spPr/>
        <p:txBody>
          <a:bodyPr/>
          <a:lstStyle/>
          <a:p>
            <a:fld id="{FAEF9944-A4F6-4C59-AEBD-678D6480B8EA}" type="slidenum">
              <a:rPr lang="en-US" smtClean="0"/>
              <a:t>21</a:t>
            </a:fld>
            <a:endParaRPr lang="en-US" dirty="0"/>
          </a:p>
        </p:txBody>
      </p:sp>
    </p:spTree>
    <p:extLst>
      <p:ext uri="{BB962C8B-B14F-4D97-AF65-F5344CB8AC3E}">
        <p14:creationId xmlns:p14="http://schemas.microsoft.com/office/powerpoint/2010/main" val="2876411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D407A-1A5A-CD0A-9FD6-9A08602F22CC}"/>
              </a:ext>
            </a:extLst>
          </p:cNvPr>
          <p:cNvSpPr>
            <a:spLocks noGrp="1"/>
          </p:cNvSpPr>
          <p:nvPr>
            <p:ph type="ctrTitle"/>
          </p:nvPr>
        </p:nvSpPr>
        <p:spPr/>
        <p:txBody>
          <a:bodyPr/>
          <a:lstStyle/>
          <a:p>
            <a:r>
              <a:rPr lang="en-US" sz="1100" dirty="0"/>
              <a:t>                Anderson County Zoning Designations Available at Initial Zoning</a:t>
            </a:r>
            <a:br>
              <a:rPr lang="en-US" sz="1100" dirty="0"/>
            </a:br>
            <a:br>
              <a:rPr lang="en-US" sz="1100" dirty="0"/>
            </a:br>
            <a:r>
              <a:rPr lang="en-US" sz="1100" dirty="0"/>
              <a:t>          (For a complete listing of all zoning districts and their descriptions, </a:t>
            </a:r>
            <a:br>
              <a:rPr lang="en-US" sz="1100" dirty="0"/>
            </a:br>
            <a:r>
              <a:rPr lang="en-US" sz="1100" dirty="0"/>
              <a:t>               please see Chapter 48 of the Anderson County Code of Ordinances.)</a:t>
            </a:r>
            <a:br>
              <a:rPr lang="en-US" sz="1000" dirty="0"/>
            </a:br>
            <a:br>
              <a:rPr lang="en-US" sz="1000" dirty="0"/>
            </a:br>
            <a:r>
              <a:rPr lang="en-US" sz="1100" dirty="0"/>
              <a:t>Agricultural-Residential Districts </a:t>
            </a:r>
            <a:r>
              <a:rPr lang="en-US" sz="1100" b="0" dirty="0"/>
              <a:t>– </a:t>
            </a:r>
            <a:br>
              <a:rPr lang="en-US" sz="1100" b="0" dirty="0"/>
            </a:br>
            <a:br>
              <a:rPr lang="en-US" sz="1100" b="0" dirty="0"/>
            </a:br>
            <a:r>
              <a:rPr lang="en-US" sz="1100" b="0" dirty="0"/>
              <a:t>Provides for a full range of agricultural activities in a residential setting. Single-family </a:t>
            </a:r>
            <a:r>
              <a:rPr lang="en-US" sz="1100" dirty="0"/>
              <a:t>dwellings, including single and multi-section manufactured homes allowed. The purpose of this district is to provide for a full range of agricultural activities in a rural setting. This district also provides for spacious residential development for those who choose this environment and prevents untimely scattering of more dense urban uses that should be confined to areas planned for efficient extension of public services.</a:t>
            </a:r>
            <a:br>
              <a:rPr lang="en-US" sz="1100" dirty="0"/>
            </a:br>
            <a:br>
              <a:rPr lang="en-US" sz="1100" b="0" dirty="0"/>
            </a:br>
            <a:r>
              <a:rPr lang="en-US" sz="1000" dirty="0"/>
              <a:t>R-A:.   	One-acre minimum lot area.</a:t>
            </a:r>
            <a:br>
              <a:rPr lang="en-US" sz="1000" dirty="0"/>
            </a:br>
            <a:r>
              <a:rPr lang="en-US" sz="1000" dirty="0"/>
              <a:t> </a:t>
            </a:r>
            <a:br>
              <a:rPr lang="en-US" sz="1000" dirty="0"/>
            </a:br>
            <a:r>
              <a:rPr lang="en-US" sz="1000" dirty="0"/>
              <a:t>R-A2:	Two-acre minimum lot area. </a:t>
            </a:r>
            <a:br>
              <a:rPr lang="en-US" sz="1000" dirty="0"/>
            </a:br>
            <a:r>
              <a:rPr lang="en-US" sz="1000" b="0" dirty="0"/>
              <a:t>(R-A2 and above Must be requested by property owner or designated agent.)</a:t>
            </a:r>
            <a:br>
              <a:rPr lang="en-US" sz="1000" b="0" dirty="0"/>
            </a:br>
            <a:br>
              <a:rPr lang="en-US" sz="1000" dirty="0"/>
            </a:br>
            <a:r>
              <a:rPr lang="en-US" sz="1000" dirty="0"/>
              <a:t>Single-Family Residential Districts – Single-family dwellings, (including multi-section manufactured homes allowed.)</a:t>
            </a:r>
            <a:br>
              <a:rPr lang="en-US" sz="1000" dirty="0"/>
            </a:br>
            <a:br>
              <a:rPr lang="en-US" sz="1000" dirty="0"/>
            </a:br>
            <a:r>
              <a:rPr lang="en-US" sz="1000" dirty="0"/>
              <a:t>R-40: Minimum lot size of 40,000 square feet. 	R-20: Minimum lot size of 20,000 square feet.  </a:t>
            </a:r>
            <a:br>
              <a:rPr lang="en-US" sz="1000" dirty="0"/>
            </a:br>
            <a:r>
              <a:rPr lang="en-US" sz="1000" dirty="0"/>
              <a:t>R-15: Minimum lot size of 15,000 square feet.  	R-12: Minimum lot size of 12,000 square feet.  </a:t>
            </a:r>
            <a:br>
              <a:rPr lang="en-US" sz="1000" dirty="0"/>
            </a:br>
            <a:r>
              <a:rPr lang="en-US" sz="1000" dirty="0"/>
              <a:t>R-10: Minimum lot size of 10,000 square feet.  	R-8: Minimum lot size of 8,000 square feet. </a:t>
            </a:r>
          </a:p>
        </p:txBody>
      </p:sp>
    </p:spTree>
    <p:extLst>
      <p:ext uri="{BB962C8B-B14F-4D97-AF65-F5344CB8AC3E}">
        <p14:creationId xmlns:p14="http://schemas.microsoft.com/office/powerpoint/2010/main" val="1008611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50E16-0A74-B9A2-4EAA-77A87BF16410}"/>
              </a:ext>
            </a:extLst>
          </p:cNvPr>
          <p:cNvSpPr>
            <a:spLocks noGrp="1"/>
          </p:cNvSpPr>
          <p:nvPr>
            <p:ph type="ctrTitle"/>
          </p:nvPr>
        </p:nvSpPr>
        <p:spPr/>
        <p:txBody>
          <a:bodyPr/>
          <a:lstStyle/>
          <a:p>
            <a:r>
              <a:rPr lang="en-US" sz="1100" dirty="0"/>
              <a:t>Residential Duplex District</a:t>
            </a:r>
            <a:br>
              <a:rPr lang="en-US" sz="1100" dirty="0"/>
            </a:br>
            <a:r>
              <a:rPr lang="en-US" sz="1100" dirty="0"/>
              <a:t> </a:t>
            </a:r>
            <a:br>
              <a:rPr lang="en-US" sz="1100" dirty="0"/>
            </a:br>
            <a:r>
              <a:rPr lang="en-US" sz="1100" dirty="0"/>
              <a:t>R-D: Provides for one and two family dwellings, transiting between low-density and high-density. Single-family dwellings - attached and detached, multi-section manufactured homes and two-family (duplex) dwellings allowed. Minimum lot size of 8,000 square feet</a:t>
            </a:r>
            <a:br>
              <a:rPr lang="en-US" sz="1100" dirty="0"/>
            </a:br>
            <a:br>
              <a:rPr lang="en-US" sz="1100" dirty="0"/>
            </a:br>
            <a:r>
              <a:rPr lang="en-US" sz="1100" dirty="0"/>
              <a:t>Mixed Residential District </a:t>
            </a:r>
            <a:br>
              <a:rPr lang="en-US" sz="1100" dirty="0"/>
            </a:br>
            <a:br>
              <a:rPr lang="en-US" sz="1100" dirty="0"/>
            </a:br>
            <a:r>
              <a:rPr lang="en-US" sz="1100" dirty="0"/>
              <a:t>R-M1: Provides for one and two family dwellings as well as a mixture of residential and professional offices, provided design and review conditions are met. Single-family dwellings – attached and detached, multi-section manufactured homes and two-family (duplex) dwellings allowed. Minimum lot size of 8,000 square feet</a:t>
            </a:r>
            <a:br>
              <a:rPr lang="en-US" sz="1100" dirty="0"/>
            </a:br>
            <a:r>
              <a:rPr lang="en-US" sz="1100" dirty="0"/>
              <a:t>Multi-Family Residential Districts – Provides for two-family and multi-family dwellings, from medium density to high density. Single-family – attached and detached and multi-section manufactured homes, two-family (duplex) and multiple-family dwellings allowed.</a:t>
            </a:r>
            <a:br>
              <a:rPr lang="en-US" sz="1100" dirty="0"/>
            </a:br>
            <a:br>
              <a:rPr lang="en-US" sz="1100" dirty="0"/>
            </a:br>
            <a:r>
              <a:rPr lang="en-US" sz="1100" dirty="0"/>
              <a:t>R-M2: Minimum lot size of 8,000 square feet. Medium population density</a:t>
            </a:r>
            <a:br>
              <a:rPr lang="en-US" sz="1100" dirty="0"/>
            </a:br>
            <a:br>
              <a:rPr lang="en-US" sz="1100" dirty="0"/>
            </a:br>
            <a:r>
              <a:rPr lang="en-US" sz="1100" dirty="0"/>
              <a:t>R-M7: Minimum lot size of 8,000 square feet. Medium population density</a:t>
            </a:r>
            <a:br>
              <a:rPr lang="en-US" sz="1100" dirty="0"/>
            </a:br>
            <a:br>
              <a:rPr lang="en-US" sz="1100" dirty="0"/>
            </a:br>
            <a:r>
              <a:rPr lang="en-US" sz="1100" dirty="0"/>
              <a:t>R-M:  Minimum lot size of 8,000 square feet.  Medium to High population density</a:t>
            </a:r>
            <a:br>
              <a:rPr lang="en-US" sz="1100" dirty="0"/>
            </a:br>
            <a:br>
              <a:rPr lang="en-US" sz="1100" dirty="0"/>
            </a:br>
            <a:r>
              <a:rPr lang="en-US" sz="1100" dirty="0"/>
              <a:t>R-MA: Minimum lot size of 8,000 square feet. Single-section manufactured homes allowed. High population density</a:t>
            </a:r>
            <a:br>
              <a:rPr lang="en-US" sz="1100" dirty="0"/>
            </a:br>
            <a:endParaRPr lang="en-US" sz="1100" dirty="0"/>
          </a:p>
        </p:txBody>
      </p:sp>
    </p:spTree>
    <p:extLst>
      <p:ext uri="{BB962C8B-B14F-4D97-AF65-F5344CB8AC3E}">
        <p14:creationId xmlns:p14="http://schemas.microsoft.com/office/powerpoint/2010/main" val="60829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E44E4-F4EB-13C0-1F0C-83CAB055C559}"/>
              </a:ext>
            </a:extLst>
          </p:cNvPr>
          <p:cNvSpPr>
            <a:spLocks noGrp="1"/>
          </p:cNvSpPr>
          <p:nvPr>
            <p:ph type="ctrTitle"/>
          </p:nvPr>
        </p:nvSpPr>
        <p:spPr/>
        <p:txBody>
          <a:bodyPr/>
          <a:lstStyle/>
          <a:p>
            <a:r>
              <a:rPr lang="en-US" sz="1100" dirty="0"/>
              <a:t>Residential Manufactured Home Park District</a:t>
            </a:r>
            <a:br>
              <a:rPr lang="en-US" sz="1100" dirty="0"/>
            </a:br>
            <a:r>
              <a:rPr lang="en-US" sz="1100" dirty="0"/>
              <a:t> </a:t>
            </a:r>
            <a:br>
              <a:rPr lang="en-US" sz="1100" dirty="0"/>
            </a:br>
            <a:r>
              <a:rPr lang="en-US" sz="1100" dirty="0"/>
              <a:t>R-MHP: Single-section and multi-section manufactured home allowed. Located where public facilities and services are either existing or planned and compatible with adjoining and nearby properties. Minimum park size of 2 acres.</a:t>
            </a:r>
            <a:br>
              <a:rPr lang="en-US" sz="1100" dirty="0"/>
            </a:br>
            <a:br>
              <a:rPr lang="en-US" sz="1100" dirty="0"/>
            </a:br>
            <a:r>
              <a:rPr lang="en-US" sz="1100" dirty="0"/>
              <a:t>RRD, Residential Reuse District: RRD intent.</a:t>
            </a:r>
            <a:br>
              <a:rPr lang="en-US" sz="1100" dirty="0"/>
            </a:br>
            <a:r>
              <a:rPr lang="en-US" sz="1100" dirty="0"/>
              <a:t>The purpose of this district is to provide an incentive to reuse structurally sound older buildings, located in residential districts, for which their original use is no longer economically viable. This section allows for building(s) to be developed for residential uses that are environmentally and aesthetically compatible with the surrounding residential area.</a:t>
            </a:r>
            <a:br>
              <a:rPr lang="en-US" sz="1100" dirty="0"/>
            </a:br>
            <a:br>
              <a:rPr lang="en-US" sz="1100" dirty="0"/>
            </a:br>
            <a:r>
              <a:rPr lang="en-US" sz="1100" dirty="0"/>
              <a:t>Office Districts </a:t>
            </a:r>
            <a:br>
              <a:rPr lang="en-US" sz="1100" dirty="0"/>
            </a:br>
            <a:br>
              <a:rPr lang="en-US" sz="1100" dirty="0"/>
            </a:br>
            <a:r>
              <a:rPr lang="en-US" sz="1100" dirty="0"/>
              <a:t>O-D: Office District. Provides for offices uses and research facilities, medical clinics and outpatient hospitals.</a:t>
            </a:r>
            <a:br>
              <a:rPr lang="en-US" sz="1100" dirty="0"/>
            </a:br>
            <a:br>
              <a:rPr lang="en-US" sz="1100" dirty="0"/>
            </a:br>
            <a:r>
              <a:rPr lang="en-US" sz="1100" dirty="0"/>
              <a:t>OD-LTD: Low Traffic Density Office District. Provides office space for lower density traffic generating uses.</a:t>
            </a:r>
            <a:br>
              <a:rPr lang="en-US" sz="1100" dirty="0"/>
            </a:br>
            <a:br>
              <a:rPr lang="en-US" sz="1100" dirty="0"/>
            </a:br>
            <a:r>
              <a:rPr lang="en-US" sz="1100" dirty="0"/>
              <a:t>POD, Planned Office District: This district is established to accommodate office development which is found to be compatible with surrounding physical development. Uses permitted in this district are limited to office and research facilities and shall not include any use engaged in retail sales or the stocking and storage of merchandise.</a:t>
            </a:r>
            <a:br>
              <a:rPr lang="en-US" sz="1100" dirty="0"/>
            </a:br>
            <a:endParaRPr lang="en-US" sz="1100" dirty="0"/>
          </a:p>
        </p:txBody>
      </p:sp>
    </p:spTree>
    <p:extLst>
      <p:ext uri="{BB962C8B-B14F-4D97-AF65-F5344CB8AC3E}">
        <p14:creationId xmlns:p14="http://schemas.microsoft.com/office/powerpoint/2010/main" val="970227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72683-9A8E-EBA2-5C23-0AB40E86060F}"/>
              </a:ext>
            </a:extLst>
          </p:cNvPr>
          <p:cNvSpPr>
            <a:spLocks noGrp="1"/>
          </p:cNvSpPr>
          <p:nvPr>
            <p:ph type="ctrTitle"/>
          </p:nvPr>
        </p:nvSpPr>
        <p:spPr/>
        <p:txBody>
          <a:bodyPr/>
          <a:lstStyle/>
          <a:p>
            <a:br>
              <a:rPr lang="en-US" sz="1100" dirty="0"/>
            </a:br>
            <a:r>
              <a:rPr lang="en-US" sz="1100" dirty="0"/>
              <a:t>Commercial Districts</a:t>
            </a:r>
            <a:br>
              <a:rPr lang="en-US" sz="1100" dirty="0"/>
            </a:br>
            <a:br>
              <a:rPr lang="en-US" sz="1100" dirty="0"/>
            </a:br>
            <a:r>
              <a:rPr lang="en-US" sz="1100" dirty="0"/>
              <a:t>C-1: Commercial District. Provides commercial establishments for the convenience of local residents.</a:t>
            </a:r>
            <a:br>
              <a:rPr lang="en-US" sz="1100" dirty="0"/>
            </a:br>
            <a:br>
              <a:rPr lang="en-US" sz="1100" dirty="0"/>
            </a:br>
            <a:r>
              <a:rPr lang="en-US" sz="1100" dirty="0"/>
              <a:t>C-1N: Neighborhood Commercial District. Provides commercial development that is aesthetically compatible with neighboring residential properties.</a:t>
            </a:r>
            <a:br>
              <a:rPr lang="en-US" sz="1100" dirty="0"/>
            </a:br>
            <a:br>
              <a:rPr lang="en-US" sz="1100" dirty="0"/>
            </a:br>
            <a:r>
              <a:rPr lang="en-US" sz="1100" dirty="0"/>
              <a:t>C-1NB: Blended Neighborhood Commercial District. Ensures that new development is designed with the purpose of blending with the existing community features. </a:t>
            </a:r>
            <a:br>
              <a:rPr lang="en-US" sz="1100" dirty="0"/>
            </a:br>
            <a:br>
              <a:rPr lang="en-US" sz="1100" dirty="0"/>
            </a:br>
            <a:r>
              <a:rPr lang="en-US" sz="1100" dirty="0"/>
              <a:t>C-1R: Rural Commercial District. Provides for commercial activity in areas which are generally rural in character and for the convenience of local residents in rural areas. </a:t>
            </a:r>
            <a:br>
              <a:rPr lang="en-US" sz="1100" dirty="0"/>
            </a:br>
            <a:br>
              <a:rPr lang="en-US" sz="1100" dirty="0"/>
            </a:br>
            <a:r>
              <a:rPr lang="en-US" sz="1100" dirty="0"/>
              <a:t>C-2: Highway Commercial District. Provides for the development on major thoroughfares of commercial land uses which are oriented to customers traveling by automobile. Establishments in this district provide goods and services for the traveling public and also for the convenience of local residents.</a:t>
            </a:r>
            <a:br>
              <a:rPr lang="en-US" sz="1100" dirty="0"/>
            </a:br>
            <a:br>
              <a:rPr lang="en-US" sz="1100" dirty="0"/>
            </a:br>
            <a:r>
              <a:rPr lang="en-US" sz="1100" dirty="0"/>
              <a:t>C-3: Commercial District. Provides for the development of commercial and light service land uses which are oriented to customers traveling by automobile. The land uses in this district are intended to be located in non-residentially zoned areas and along major thoroughfares. Establishments in this district provide goods and services for the traveling public.</a:t>
            </a:r>
            <a:br>
              <a:rPr lang="en-US" sz="1100" dirty="0"/>
            </a:br>
            <a:r>
              <a:rPr lang="en-US" sz="1100" dirty="0"/>
              <a:t> </a:t>
            </a:r>
            <a:br>
              <a:rPr lang="en-US" sz="1100" dirty="0"/>
            </a:br>
            <a:r>
              <a:rPr lang="en-US" sz="1100" dirty="0"/>
              <a:t>PC, Planned Commercial District: PC intent. The county recognizes that high-quality design of commercial structures can contribute to a positive appearance of commercial districts and neighborhoods and improve the overall character of the community.</a:t>
            </a:r>
            <a:br>
              <a:rPr lang="en-US" sz="1100" dirty="0"/>
            </a:br>
            <a:br>
              <a:rPr lang="en-US" sz="1100" dirty="0"/>
            </a:br>
            <a:endParaRPr lang="en-US" sz="1100" dirty="0"/>
          </a:p>
        </p:txBody>
      </p:sp>
    </p:spTree>
    <p:extLst>
      <p:ext uri="{BB962C8B-B14F-4D97-AF65-F5344CB8AC3E}">
        <p14:creationId xmlns:p14="http://schemas.microsoft.com/office/powerpoint/2010/main" val="1195133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67938-A561-2773-6B33-E5B812CB6916}"/>
              </a:ext>
            </a:extLst>
          </p:cNvPr>
          <p:cNvSpPr>
            <a:spLocks noGrp="1"/>
          </p:cNvSpPr>
          <p:nvPr>
            <p:ph type="ctrTitle"/>
          </p:nvPr>
        </p:nvSpPr>
        <p:spPr/>
        <p:txBody>
          <a:bodyPr/>
          <a:lstStyle/>
          <a:p>
            <a:br>
              <a:rPr lang="en-US" sz="1100" dirty="0"/>
            </a:br>
            <a:br>
              <a:rPr lang="en-US" sz="1100" dirty="0"/>
            </a:br>
            <a:br>
              <a:rPr lang="en-US" sz="1100" dirty="0"/>
            </a:br>
            <a:r>
              <a:rPr lang="en-US" sz="1100" dirty="0"/>
              <a:t>The PC district is established to encourage innovative and creative design of commercial developments and to permit a greater amount of flexibility to a developer by removing some of the restrictions of conventional zoning. Ideally, the development should be large scale and incorporate a variety of land uses or land use types.</a:t>
            </a:r>
            <a:br>
              <a:rPr lang="en-US" sz="1100" dirty="0"/>
            </a:br>
            <a:r>
              <a:rPr lang="en-US" sz="1100" dirty="0"/>
              <a:t>The regulations should provide a mechanism to evaluate each application on its own merit. It is recognized that some concepts will be more appropriate than others and the approval of an application in one location does not necessarily indicate the development will be applicable in other locations.</a:t>
            </a:r>
            <a:br>
              <a:rPr lang="en-US" sz="1100" dirty="0"/>
            </a:br>
            <a:br>
              <a:rPr lang="en-US" sz="1100" dirty="0"/>
            </a:br>
            <a:r>
              <a:rPr lang="en-US" sz="1100" dirty="0"/>
              <a:t>Services District</a:t>
            </a:r>
            <a:br>
              <a:rPr lang="en-US" sz="1100" dirty="0"/>
            </a:br>
            <a:br>
              <a:rPr lang="en-US" sz="1100" dirty="0"/>
            </a:br>
            <a:r>
              <a:rPr lang="en-US" sz="1100" dirty="0"/>
              <a:t>S-1: Provides a transition between commercial and industrial districts by allowing: 1) commercial uses which are service related; 2) service-related commercial uses which sell merchandise related directly to the service performed; 3) commercial uses which sell merchandise which requires storage in warehouses or outdoor areas; and 4) light industries which in their normal operations would have a minimal effect on adjoining properties.</a:t>
            </a:r>
            <a:br>
              <a:rPr lang="en-US" sz="1100" dirty="0"/>
            </a:br>
            <a:br>
              <a:rPr lang="en-US" sz="1100" dirty="0"/>
            </a:br>
            <a:r>
              <a:rPr lang="en-US" sz="1100" dirty="0"/>
              <a:t>Industrial District</a:t>
            </a:r>
            <a:br>
              <a:rPr lang="en-US" sz="1100" dirty="0"/>
            </a:br>
            <a:br>
              <a:rPr lang="en-US" sz="1100" dirty="0"/>
            </a:br>
            <a:r>
              <a:rPr lang="en-US" sz="1100" dirty="0"/>
              <a:t>I-1: Provides for manufacturing plants, assembly plants and warehouses.</a:t>
            </a:r>
            <a:br>
              <a:rPr lang="en-US" sz="1100" dirty="0"/>
            </a:br>
            <a:br>
              <a:rPr lang="en-US" sz="1100" dirty="0"/>
            </a:br>
            <a:r>
              <a:rPr lang="en-US" sz="1100" dirty="0"/>
              <a:t>I-2, Industrial Park District.</a:t>
            </a:r>
            <a:br>
              <a:rPr lang="en-US" sz="1100" dirty="0"/>
            </a:br>
            <a:br>
              <a:rPr lang="en-US" sz="1100" dirty="0"/>
            </a:br>
            <a:r>
              <a:rPr lang="en-US" sz="1100" dirty="0"/>
              <a:t>This district is established to provide a high level of design quality, site amenities, and open space for light industry, warehouse distribution, research and development operations, and similar industrial uses with compatible operations within a park atmosphere. All of the uses shall be of a type or intensity that do not produce odors, smoke, fumes, noise, glare, heat or vibrations which are incompatible with other uses in the park or its surrounding land uses outside the industrial park. </a:t>
            </a:r>
            <a:br>
              <a:rPr lang="en-US" sz="1100" dirty="0"/>
            </a:br>
            <a:br>
              <a:rPr lang="en-US" sz="1100" dirty="0"/>
            </a:br>
            <a:br>
              <a:rPr lang="en-US" sz="1100" dirty="0"/>
            </a:br>
            <a:endParaRPr lang="en-US" sz="1100" dirty="0"/>
          </a:p>
        </p:txBody>
      </p:sp>
    </p:spTree>
    <p:extLst>
      <p:ext uri="{BB962C8B-B14F-4D97-AF65-F5344CB8AC3E}">
        <p14:creationId xmlns:p14="http://schemas.microsoft.com/office/powerpoint/2010/main" val="899096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621E9-89FC-CFF8-CA81-CEC93FAE393E}"/>
              </a:ext>
            </a:extLst>
          </p:cNvPr>
          <p:cNvSpPr>
            <a:spLocks noGrp="1"/>
          </p:cNvSpPr>
          <p:nvPr>
            <p:ph type="ctrTitle"/>
          </p:nvPr>
        </p:nvSpPr>
        <p:spPr/>
        <p:txBody>
          <a:bodyPr/>
          <a:lstStyle/>
          <a:p>
            <a:r>
              <a:rPr lang="en-US" sz="1100" dirty="0"/>
              <a:t>The physical and operational requirements of the use, including type of structure used and volume of heavy truck traffic generated, shall not have an adverse impact upon surrounding land uses. Regulations are directed toward protecting neighboring land uses from any of the potential nuisances associated with industrial uses.</a:t>
            </a:r>
            <a:br>
              <a:rPr lang="en-US" sz="1100" dirty="0"/>
            </a:br>
            <a:br>
              <a:rPr lang="en-US" sz="1100" dirty="0"/>
            </a:br>
            <a:br>
              <a:rPr lang="en-US" sz="1100" dirty="0"/>
            </a:br>
            <a:r>
              <a:rPr lang="en-US" sz="1100" dirty="0"/>
              <a:t>PD, Planned Development District: PD intent.</a:t>
            </a:r>
            <a:br>
              <a:rPr lang="en-US" sz="1100" dirty="0"/>
            </a:br>
            <a:br>
              <a:rPr lang="en-US" sz="1100" dirty="0"/>
            </a:br>
            <a:r>
              <a:rPr lang="en-US" sz="1100" dirty="0"/>
              <a:t>The PD district is established to allow flexibility in development that will result in improved design, character, and quality of new mixed-use developments and preserve natural and scenic features of open spaces. Ideally, the development should be large scale and incorporate a variety of land uses or land use types. The district is also intended to encourage developments which provide a full range of residential types to serve the residents of the district.</a:t>
            </a:r>
            <a:br>
              <a:rPr lang="en-US" sz="1100" dirty="0"/>
            </a:br>
            <a:br>
              <a:rPr lang="en-US" sz="1100" dirty="0"/>
            </a:br>
            <a:r>
              <a:rPr lang="en-US" sz="1100" dirty="0"/>
              <a:t>The planned development regulations must encourage innovative site planning for residential, commercial, institutional, and industrial developments within planned development districts. The regulations should provide a mechanism to evaluate each application on its own merit. It is recognized that some concepts will be more appropriate than others and the approval of an application in one location does not necessarily indicate the development will be applicable in other locations. It should also be emphasized that these provisions are not to be used to circumvent the intent or use of conventional zoning classifications as set forth in this chapter.</a:t>
            </a:r>
            <a:br>
              <a:rPr lang="en-US" sz="1100" dirty="0"/>
            </a:br>
            <a:endParaRPr lang="en-US" sz="1100" dirty="0"/>
          </a:p>
        </p:txBody>
      </p:sp>
    </p:spTree>
    <p:extLst>
      <p:ext uri="{BB962C8B-B14F-4D97-AF65-F5344CB8AC3E}">
        <p14:creationId xmlns:p14="http://schemas.microsoft.com/office/powerpoint/2010/main" val="3811989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F4B6-25D9-B7B5-C7CC-3100724D8D9F}"/>
              </a:ext>
            </a:extLst>
          </p:cNvPr>
          <p:cNvSpPr>
            <a:spLocks noGrp="1"/>
          </p:cNvSpPr>
          <p:nvPr>
            <p:ph type="ctrTitle"/>
          </p:nvPr>
        </p:nvSpPr>
        <p:spPr/>
        <p:txBody>
          <a:bodyPr/>
          <a:lstStyle/>
          <a:p>
            <a:br>
              <a:rPr lang="en-US" sz="1100" dirty="0"/>
            </a:br>
            <a:br>
              <a:rPr lang="en-US" sz="1100" dirty="0"/>
            </a:br>
            <a:br>
              <a:rPr lang="en-US" sz="1100" dirty="0"/>
            </a:br>
            <a:br>
              <a:rPr lang="en-US" sz="1100" dirty="0"/>
            </a:br>
            <a:r>
              <a:rPr lang="en-US" sz="1100" dirty="0"/>
              <a:t>AP, Airport Protective areas:</a:t>
            </a:r>
            <a:br>
              <a:rPr lang="en-US" sz="1100" dirty="0"/>
            </a:br>
            <a:br>
              <a:rPr lang="en-US" sz="1100" dirty="0"/>
            </a:br>
            <a:r>
              <a:rPr lang="en-US" sz="1100" dirty="0"/>
              <a:t>Airport protective areas established as supplementary. The "AP" designation is not intended to be utilized as a district classification but as a designation which identifies areas subject to regulations which are supplementary to the regulations of the district to which such designation is attached, appended, or "overlaid." Regulations which apply to areas designated on the zoning map as being within such appended or overlaid designation must be determined by joint reference to the regulations of both the basic district classification and the appended or overlay classification. The basis for preparing these supplementary regulations is contained in the Federal Aviation Regulations (FAR), Vol. XI, Part 77, "Objects Affecting Navigable Airspace.“</a:t>
            </a:r>
            <a:br>
              <a:rPr lang="en-US" sz="1100" dirty="0"/>
            </a:br>
            <a:br>
              <a:rPr lang="en-US" sz="1100" dirty="0"/>
            </a:br>
            <a:r>
              <a:rPr lang="en-US" sz="1100" dirty="0"/>
              <a:t>Innovative Zoning District (IZOD): IZOD, intent. </a:t>
            </a:r>
            <a:br>
              <a:rPr lang="en-US" sz="1100" dirty="0"/>
            </a:br>
            <a:br>
              <a:rPr lang="en-US" sz="1100" dirty="0"/>
            </a:br>
            <a:r>
              <a:rPr lang="en-US" sz="1100" dirty="0"/>
              <a:t>The IZOD district is established to allow flexibility in development that will result in improved design, character, and quality of new developments as well as preserve natural and scenic features of open spaces. The innovative zoning district regulations must encourage innovative site planning for residential, commercial, institutional, or industrial development within the district.</a:t>
            </a:r>
            <a:br>
              <a:rPr lang="en-US" sz="1100" dirty="0"/>
            </a:br>
            <a:br>
              <a:rPr lang="en-US" sz="1100" dirty="0"/>
            </a:br>
            <a:r>
              <a:rPr lang="en-US" sz="1100" dirty="0"/>
              <a:t>R-C, Residential Conservation District:</a:t>
            </a:r>
            <a:br>
              <a:rPr lang="en-US" sz="1100" dirty="0"/>
            </a:br>
            <a:br>
              <a:rPr lang="en-US" sz="1100" dirty="0"/>
            </a:br>
            <a:r>
              <a:rPr lang="en-US" sz="1100" dirty="0"/>
              <a:t>The purpose of this district is to help preserve and enhance the character [of] established residential neighborhoods. The district promotes compatible new construction within the district's built environment in order to strengthen and build upon those desirable physical features already existing.</a:t>
            </a:r>
            <a:br>
              <a:rPr lang="en-US" sz="1100" dirty="0"/>
            </a:br>
            <a:br>
              <a:rPr lang="en-US" sz="1100" dirty="0"/>
            </a:br>
            <a:r>
              <a:rPr lang="en-US" sz="1100" dirty="0"/>
              <a:t>.</a:t>
            </a:r>
            <a:br>
              <a:rPr lang="en-US" sz="1100" dirty="0"/>
            </a:br>
            <a:endParaRPr lang="en-US" sz="1100" dirty="0"/>
          </a:p>
        </p:txBody>
      </p:sp>
    </p:spTree>
    <p:extLst>
      <p:ext uri="{BB962C8B-B14F-4D97-AF65-F5344CB8AC3E}">
        <p14:creationId xmlns:p14="http://schemas.microsoft.com/office/powerpoint/2010/main" val="4201492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410BA-957E-80B1-21DA-200A19C184A4}"/>
              </a:ext>
            </a:extLst>
          </p:cNvPr>
          <p:cNvSpPr>
            <a:spLocks noGrp="1"/>
          </p:cNvSpPr>
          <p:nvPr>
            <p:ph type="ctrTitle"/>
          </p:nvPr>
        </p:nvSpPr>
        <p:spPr/>
        <p:txBody>
          <a:bodyPr/>
          <a:lstStyle/>
          <a:p>
            <a:r>
              <a:rPr lang="en-US" sz="1100" dirty="0"/>
              <a:t>Conservation Subdivision: </a:t>
            </a:r>
            <a:br>
              <a:rPr lang="en-US" sz="1100" dirty="0"/>
            </a:br>
            <a:br>
              <a:rPr lang="en-US" sz="1100" dirty="0"/>
            </a:br>
            <a:r>
              <a:rPr lang="en-US" sz="1100" dirty="0"/>
              <a:t>Conservation subdivision with cluster design to have minimum lot sizes of 6,000 sq. ft. and side setbacks of minimum six feet or ten percent of lot width, whichever is greater. Subdivision is required to preserve at least 20 percent of open green space. Green spaces can include natural features such as wetlands and streams, recreational areas such as playgrounds and ball fields, greenways, and landscaped areas. The percentage of open space cannot include the required bufferyard. Developers are recommended to walk the property to determine which aspects of the property to preserve.</a:t>
            </a:r>
            <a:br>
              <a:rPr lang="en-US" sz="1100" dirty="0"/>
            </a:br>
            <a:br>
              <a:rPr lang="en-US" sz="1100" dirty="0"/>
            </a:br>
            <a:r>
              <a:rPr lang="en-US" sz="1100" dirty="0"/>
              <a:t>FA, Forest Agriculture District: </a:t>
            </a:r>
            <a:br>
              <a:rPr lang="en-US" sz="1100" dirty="0"/>
            </a:br>
            <a:br>
              <a:rPr lang="en-US" sz="1100" dirty="0"/>
            </a:br>
            <a:r>
              <a:rPr lang="en-US" sz="1100" dirty="0"/>
              <a:t>The purpose of the district is to accommodate most agriculture uses and small-scale development in areas with limited or unavailable public infrastructure.</a:t>
            </a:r>
            <a:br>
              <a:rPr lang="en-US" sz="1100" dirty="0"/>
            </a:br>
            <a:br>
              <a:rPr lang="en-US" sz="1100" dirty="0"/>
            </a:br>
            <a:r>
              <a:rPr lang="en-US" sz="1100" dirty="0"/>
              <a:t>AG-C, Agriculture Conservation District:</a:t>
            </a:r>
            <a:br>
              <a:rPr lang="en-US" sz="1100" dirty="0"/>
            </a:br>
            <a:br>
              <a:rPr lang="en-US" sz="1100" dirty="0"/>
            </a:br>
            <a:r>
              <a:rPr lang="en-US" sz="1100" dirty="0"/>
              <a:t>The purpose of this district is to protect and preserve areas under cultivation and prime agricultural soils for continued agricultural and agriculturally oriented uses and to protect the business of agriculture. Lot area. The minimum lot area shall be five acres.</a:t>
            </a:r>
            <a:br>
              <a:rPr lang="en-US" sz="1100" dirty="0"/>
            </a:br>
            <a:br>
              <a:rPr lang="en-US" sz="1100" dirty="0"/>
            </a:br>
            <a:r>
              <a:rPr lang="en-US" sz="1100" dirty="0"/>
              <a:t>RRD, Rural Residential District: </a:t>
            </a:r>
            <a:br>
              <a:rPr lang="en-US" sz="1100" dirty="0"/>
            </a:br>
            <a:br>
              <a:rPr lang="en-US" sz="1100" dirty="0"/>
            </a:br>
            <a:r>
              <a:rPr lang="en-US" sz="1100" dirty="0"/>
              <a:t>The purpose of this district is to provide areas wanting to protect the rural nature of their community but allow for limited residential growth. The intent of this district is to allow for residential development in rural areas that wish to minimize the impact of dense residential development. The minimum lot area shall be three acres.</a:t>
            </a:r>
            <a:br>
              <a:rPr lang="en-US" sz="1100" dirty="0"/>
            </a:br>
            <a:endParaRPr lang="en-US" sz="1100" dirty="0"/>
          </a:p>
        </p:txBody>
      </p:sp>
    </p:spTree>
    <p:extLst>
      <p:ext uri="{BB962C8B-B14F-4D97-AF65-F5344CB8AC3E}">
        <p14:creationId xmlns:p14="http://schemas.microsoft.com/office/powerpoint/2010/main" val="1759871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E3399-A254-F99C-F515-16E59DB0CCDF}"/>
              </a:ext>
            </a:extLst>
          </p:cNvPr>
          <p:cNvSpPr>
            <a:spLocks noGrp="1"/>
          </p:cNvSpPr>
          <p:nvPr>
            <p:ph type="ctrTitle"/>
          </p:nvPr>
        </p:nvSpPr>
        <p:spPr/>
        <p:txBody>
          <a:bodyPr/>
          <a:lstStyle/>
          <a:p>
            <a:pPr algn="ctr"/>
            <a:r>
              <a:rPr lang="en-US" dirty="0"/>
              <a:t>Referendum Date Change</a:t>
            </a:r>
            <a:br>
              <a:rPr lang="en-US" dirty="0"/>
            </a:br>
            <a:r>
              <a:rPr lang="en-US" dirty="0"/>
              <a:t>Matt Hogan</a:t>
            </a:r>
            <a:br>
              <a:rPr lang="en-US" dirty="0"/>
            </a:br>
            <a:r>
              <a:rPr lang="en-US" dirty="0"/>
              <a:t>Deputy County Administrator</a:t>
            </a:r>
          </a:p>
        </p:txBody>
      </p:sp>
    </p:spTree>
    <p:extLst>
      <p:ext uri="{BB962C8B-B14F-4D97-AF65-F5344CB8AC3E}">
        <p14:creationId xmlns:p14="http://schemas.microsoft.com/office/powerpoint/2010/main" val="774270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a:xfrm>
            <a:off x="1386628" y="2365513"/>
            <a:ext cx="9380431" cy="1283515"/>
          </a:xfrm>
        </p:spPr>
        <p:txBody>
          <a:bodyPr vert="horz" lIns="109728" tIns="109728" rIns="109728" bIns="91440" rtlCol="0" anchor="b">
            <a:normAutofit/>
          </a:bodyPr>
          <a:lstStyle/>
          <a:p>
            <a:r>
              <a:rPr lang="en-US" dirty="0"/>
              <a:t>         THANK YOU!</a:t>
            </a:r>
          </a:p>
        </p:txBody>
      </p:sp>
    </p:spTree>
    <p:extLst>
      <p:ext uri="{BB962C8B-B14F-4D97-AF65-F5344CB8AC3E}">
        <p14:creationId xmlns:p14="http://schemas.microsoft.com/office/powerpoint/2010/main" val="3111549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28B04-85CF-E75A-690A-DEBB1818A01B}"/>
            </a:ext>
          </a:extLst>
        </p:cNvPr>
        <p:cNvGrpSpPr/>
        <p:nvPr/>
      </p:nvGrpSpPr>
      <p:grpSpPr>
        <a:xfrm>
          <a:off x="0" y="0"/>
          <a:ext cx="0" cy="0"/>
          <a:chOff x="0" y="0"/>
          <a:chExt cx="0" cy="0"/>
        </a:xfrm>
      </p:grpSpPr>
      <p:pic>
        <p:nvPicPr>
          <p:cNvPr id="34" name="Picture 33" descr="A clock tower with palm tree and moon&#10;&#10;AI-generated content may be incorrect.">
            <a:extLst>
              <a:ext uri="{FF2B5EF4-FFF2-40B4-BE49-F238E27FC236}">
                <a16:creationId xmlns:a16="http://schemas.microsoft.com/office/drawing/2014/main" id="{B54090BD-7476-43C6-3C0D-6BD0DBB581CB}"/>
              </a:ext>
            </a:extLst>
          </p:cNvPr>
          <p:cNvPicPr>
            <a:picLocks noChangeAspect="1"/>
          </p:cNvPicPr>
          <p:nvPr/>
        </p:nvPicPr>
        <p:blipFill>
          <a:blip r:embed="rId3">
            <a:duotone>
              <a:schemeClr val="bg2">
                <a:shade val="45000"/>
                <a:satMod val="135000"/>
              </a:schemeClr>
              <a:prstClr val="white"/>
            </a:duotone>
            <a:alphaModFix amt="20000"/>
          </a:blip>
          <a:srcRect l="20040" t="9492" r="46974" b="28315"/>
          <a:stretch/>
        </p:blipFill>
        <p:spPr>
          <a:xfrm>
            <a:off x="50573" y="1189701"/>
            <a:ext cx="3294398" cy="4798142"/>
          </a:xfrm>
          <a:prstGeom prst="rect">
            <a:avLst/>
          </a:prstGeom>
        </p:spPr>
      </p:pic>
      <p:sp>
        <p:nvSpPr>
          <p:cNvPr id="2" name="Title 1">
            <a:extLst>
              <a:ext uri="{FF2B5EF4-FFF2-40B4-BE49-F238E27FC236}">
                <a16:creationId xmlns:a16="http://schemas.microsoft.com/office/drawing/2014/main" id="{9CF52D7D-3D03-A626-ED5D-18E54B68CA2E}"/>
              </a:ext>
            </a:extLst>
          </p:cNvPr>
          <p:cNvSpPr>
            <a:spLocks noGrp="1"/>
          </p:cNvSpPr>
          <p:nvPr>
            <p:ph type="title"/>
          </p:nvPr>
        </p:nvSpPr>
        <p:spPr>
          <a:xfrm rot="16200000">
            <a:off x="859102" y="2766232"/>
            <a:ext cx="4798141" cy="1626225"/>
          </a:xfrm>
        </p:spPr>
        <p:txBody>
          <a:bodyPr/>
          <a:lstStyle/>
          <a:p>
            <a:r>
              <a:rPr lang="en-US" sz="6600" dirty="0"/>
              <a:t>Overview</a:t>
            </a:r>
          </a:p>
        </p:txBody>
      </p:sp>
      <p:sp>
        <p:nvSpPr>
          <p:cNvPr id="6" name="Slide Number Placeholder 1">
            <a:extLst>
              <a:ext uri="{FF2B5EF4-FFF2-40B4-BE49-F238E27FC236}">
                <a16:creationId xmlns:a16="http://schemas.microsoft.com/office/drawing/2014/main" id="{45469C34-C7F1-BA1C-11EF-CF8412DAC472}"/>
              </a:ext>
            </a:extLst>
          </p:cNvPr>
          <p:cNvSpPr txBox="1">
            <a:spLocks/>
          </p:cNvSpPr>
          <p:nvPr/>
        </p:nvSpPr>
        <p:spPr>
          <a:xfrm>
            <a:off x="11021690" y="6348241"/>
            <a:ext cx="979879" cy="457200"/>
          </a:xfrm>
          <a:prstGeom prst="rect">
            <a:avLst/>
          </a:prstGeom>
        </p:spPr>
        <p:txBody>
          <a:bodyPr vert="horz" lIns="109728" tIns="109728" rIns="109728" bIns="91440" rtlCol="0" anchor="b"/>
          <a:lstStyle>
            <a:defPPr>
              <a:defRPr lang="en-US"/>
            </a:defPPr>
            <a:lvl1pPr marL="0" algn="r" defTabSz="914400" rtl="0" eaLnBrk="1" latinLnBrk="0" hangingPunct="1">
              <a:defRPr sz="1200" b="0" kern="1200" spc="150" baseline="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EF9944-A4F6-4C59-AEBD-678D6480B8EA}" type="slidenum">
              <a:rPr lang="en-US" smtClean="0">
                <a:solidFill>
                  <a:schemeClr val="bg1"/>
                </a:solidFill>
              </a:rPr>
              <a:pPr/>
              <a:t>4</a:t>
            </a:fld>
            <a:endParaRPr lang="en-US" dirty="0">
              <a:solidFill>
                <a:schemeClr val="bg1"/>
              </a:solidFill>
            </a:endParaRPr>
          </a:p>
        </p:txBody>
      </p:sp>
      <p:sp>
        <p:nvSpPr>
          <p:cNvPr id="10" name="Content Placeholder 4">
            <a:extLst>
              <a:ext uri="{FF2B5EF4-FFF2-40B4-BE49-F238E27FC236}">
                <a16:creationId xmlns:a16="http://schemas.microsoft.com/office/drawing/2014/main" id="{3FCA1998-3DD7-E3F8-ADAC-D950A8360538}"/>
              </a:ext>
            </a:extLst>
          </p:cNvPr>
          <p:cNvSpPr txBox="1">
            <a:spLocks/>
          </p:cNvSpPr>
          <p:nvPr/>
        </p:nvSpPr>
        <p:spPr>
          <a:xfrm>
            <a:off x="5075586" y="1169955"/>
            <a:ext cx="6622819" cy="469600"/>
          </a:xfrm>
          <a:prstGeom prst="rect">
            <a:avLst/>
          </a:prstGeom>
        </p:spPr>
        <p:txBody>
          <a:bodyPr anchor="ctr">
            <a:normAutofit fontScale="92500" lnSpcReduction="10000"/>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nSpc>
                <a:spcPct val="120000"/>
              </a:lnSpc>
              <a:spcBef>
                <a:spcPts val="0"/>
              </a:spcBef>
            </a:pPr>
            <a:r>
              <a:rPr lang="en-US" sz="2400" dirty="0"/>
              <a:t>Process of Precinct Zoning</a:t>
            </a:r>
          </a:p>
        </p:txBody>
      </p:sp>
      <p:grpSp>
        <p:nvGrpSpPr>
          <p:cNvPr id="11" name="Group 10">
            <a:extLst>
              <a:ext uri="{FF2B5EF4-FFF2-40B4-BE49-F238E27FC236}">
                <a16:creationId xmlns:a16="http://schemas.microsoft.com/office/drawing/2014/main" id="{F09D569D-C039-5324-F6CE-5317855892A2}"/>
              </a:ext>
            </a:extLst>
          </p:cNvPr>
          <p:cNvGrpSpPr/>
          <p:nvPr/>
        </p:nvGrpSpPr>
        <p:grpSpPr>
          <a:xfrm>
            <a:off x="4369223" y="1208529"/>
            <a:ext cx="561975" cy="400906"/>
            <a:chOff x="5867400" y="1885950"/>
            <a:chExt cx="561975" cy="581025"/>
          </a:xfrm>
        </p:grpSpPr>
        <p:sp>
          <p:nvSpPr>
            <p:cNvPr id="12" name="Rectangle 11">
              <a:extLst>
                <a:ext uri="{FF2B5EF4-FFF2-40B4-BE49-F238E27FC236}">
                  <a16:creationId xmlns:a16="http://schemas.microsoft.com/office/drawing/2014/main" id="{0E2B2406-DC27-47FC-9A9F-4AB7EBEF152A}"/>
                </a:ext>
              </a:extLst>
            </p:cNvPr>
            <p:cNvSpPr/>
            <p:nvPr/>
          </p:nvSpPr>
          <p:spPr>
            <a:xfrm>
              <a:off x="5867400" y="1885950"/>
              <a:ext cx="561975" cy="561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9175EBB-1A08-16D6-9B8E-5B9FE32C995D}"/>
                </a:ext>
              </a:extLst>
            </p:cNvPr>
            <p:cNvSpPr txBox="1"/>
            <p:nvPr/>
          </p:nvSpPr>
          <p:spPr>
            <a:xfrm>
              <a:off x="5943751" y="1943755"/>
              <a:ext cx="428322" cy="523220"/>
            </a:xfrm>
            <a:prstGeom prst="rect">
              <a:avLst/>
            </a:prstGeom>
            <a:noFill/>
          </p:spPr>
          <p:txBody>
            <a:bodyPr wrap="none" rtlCol="0">
              <a:spAutoFit/>
            </a:bodyPr>
            <a:lstStyle/>
            <a:p>
              <a:r>
                <a:rPr lang="en-US" sz="2800" b="1" dirty="0">
                  <a:solidFill>
                    <a:schemeClr val="bg1"/>
                  </a:solidFill>
                  <a:latin typeface="+mj-lt"/>
                </a:rPr>
                <a:t>1</a:t>
              </a:r>
            </a:p>
          </p:txBody>
        </p:sp>
      </p:grpSp>
      <p:grpSp>
        <p:nvGrpSpPr>
          <p:cNvPr id="14" name="Group 13">
            <a:extLst>
              <a:ext uri="{FF2B5EF4-FFF2-40B4-BE49-F238E27FC236}">
                <a16:creationId xmlns:a16="http://schemas.microsoft.com/office/drawing/2014/main" id="{3C8CBEB2-DB2A-D6F6-718D-43FD800612DD}"/>
              </a:ext>
            </a:extLst>
          </p:cNvPr>
          <p:cNvGrpSpPr/>
          <p:nvPr/>
        </p:nvGrpSpPr>
        <p:grpSpPr>
          <a:xfrm>
            <a:off x="4369224" y="1874035"/>
            <a:ext cx="561975" cy="400906"/>
            <a:chOff x="5867400" y="1885950"/>
            <a:chExt cx="561975" cy="581025"/>
          </a:xfrm>
        </p:grpSpPr>
        <p:sp>
          <p:nvSpPr>
            <p:cNvPr id="15" name="Rectangle 14">
              <a:extLst>
                <a:ext uri="{FF2B5EF4-FFF2-40B4-BE49-F238E27FC236}">
                  <a16:creationId xmlns:a16="http://schemas.microsoft.com/office/drawing/2014/main" id="{DCA2534A-999A-B729-61C5-EE77E9832A39}"/>
                </a:ext>
              </a:extLst>
            </p:cNvPr>
            <p:cNvSpPr/>
            <p:nvPr/>
          </p:nvSpPr>
          <p:spPr>
            <a:xfrm>
              <a:off x="5867400" y="1885950"/>
              <a:ext cx="561975" cy="561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3991713-72D1-CC99-D1D3-71873B7C4FCD}"/>
                </a:ext>
              </a:extLst>
            </p:cNvPr>
            <p:cNvSpPr txBox="1"/>
            <p:nvPr/>
          </p:nvSpPr>
          <p:spPr>
            <a:xfrm>
              <a:off x="5943751" y="1943755"/>
              <a:ext cx="428322" cy="523220"/>
            </a:xfrm>
            <a:prstGeom prst="rect">
              <a:avLst/>
            </a:prstGeom>
            <a:noFill/>
          </p:spPr>
          <p:txBody>
            <a:bodyPr wrap="none" rtlCol="0">
              <a:spAutoFit/>
            </a:bodyPr>
            <a:lstStyle/>
            <a:p>
              <a:r>
                <a:rPr lang="en-US" sz="2800" b="1" dirty="0">
                  <a:solidFill>
                    <a:schemeClr val="bg1"/>
                  </a:solidFill>
                  <a:latin typeface="+mj-lt"/>
                </a:rPr>
                <a:t>2</a:t>
              </a:r>
            </a:p>
          </p:txBody>
        </p:sp>
      </p:grpSp>
      <p:grpSp>
        <p:nvGrpSpPr>
          <p:cNvPr id="17" name="Group 16">
            <a:extLst>
              <a:ext uri="{FF2B5EF4-FFF2-40B4-BE49-F238E27FC236}">
                <a16:creationId xmlns:a16="http://schemas.microsoft.com/office/drawing/2014/main" id="{7B295621-7BB2-4674-3480-2E15B1E0E848}"/>
              </a:ext>
            </a:extLst>
          </p:cNvPr>
          <p:cNvGrpSpPr/>
          <p:nvPr/>
        </p:nvGrpSpPr>
        <p:grpSpPr>
          <a:xfrm>
            <a:off x="4369224" y="2539541"/>
            <a:ext cx="561975" cy="400906"/>
            <a:chOff x="5867400" y="1885950"/>
            <a:chExt cx="561975" cy="581025"/>
          </a:xfrm>
        </p:grpSpPr>
        <p:sp>
          <p:nvSpPr>
            <p:cNvPr id="18" name="Rectangle 17">
              <a:extLst>
                <a:ext uri="{FF2B5EF4-FFF2-40B4-BE49-F238E27FC236}">
                  <a16:creationId xmlns:a16="http://schemas.microsoft.com/office/drawing/2014/main" id="{3B983F30-6158-B048-28A9-570EE34B8400}"/>
                </a:ext>
              </a:extLst>
            </p:cNvPr>
            <p:cNvSpPr/>
            <p:nvPr/>
          </p:nvSpPr>
          <p:spPr>
            <a:xfrm>
              <a:off x="5867400" y="1885950"/>
              <a:ext cx="561975" cy="561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24B70F-1A24-BF28-8B73-8006CCECF443}"/>
                </a:ext>
              </a:extLst>
            </p:cNvPr>
            <p:cNvSpPr txBox="1"/>
            <p:nvPr/>
          </p:nvSpPr>
          <p:spPr>
            <a:xfrm>
              <a:off x="5943751" y="1943755"/>
              <a:ext cx="428322" cy="523220"/>
            </a:xfrm>
            <a:prstGeom prst="rect">
              <a:avLst/>
            </a:prstGeom>
            <a:noFill/>
          </p:spPr>
          <p:txBody>
            <a:bodyPr wrap="none" rtlCol="0">
              <a:spAutoFit/>
            </a:bodyPr>
            <a:lstStyle/>
            <a:p>
              <a:r>
                <a:rPr lang="en-US" sz="2800" b="1" dirty="0">
                  <a:solidFill>
                    <a:schemeClr val="bg1"/>
                  </a:solidFill>
                  <a:latin typeface="+mj-lt"/>
                </a:rPr>
                <a:t>3</a:t>
              </a:r>
            </a:p>
          </p:txBody>
        </p:sp>
      </p:grpSp>
      <p:grpSp>
        <p:nvGrpSpPr>
          <p:cNvPr id="20" name="Group 19">
            <a:extLst>
              <a:ext uri="{FF2B5EF4-FFF2-40B4-BE49-F238E27FC236}">
                <a16:creationId xmlns:a16="http://schemas.microsoft.com/office/drawing/2014/main" id="{79D263E0-26EE-0A40-A1DD-018E450D34F0}"/>
              </a:ext>
            </a:extLst>
          </p:cNvPr>
          <p:cNvGrpSpPr/>
          <p:nvPr/>
        </p:nvGrpSpPr>
        <p:grpSpPr>
          <a:xfrm>
            <a:off x="4369224" y="3205047"/>
            <a:ext cx="561975" cy="400906"/>
            <a:chOff x="5867400" y="1885950"/>
            <a:chExt cx="561975" cy="581025"/>
          </a:xfrm>
        </p:grpSpPr>
        <p:sp>
          <p:nvSpPr>
            <p:cNvPr id="21" name="Rectangle 20">
              <a:extLst>
                <a:ext uri="{FF2B5EF4-FFF2-40B4-BE49-F238E27FC236}">
                  <a16:creationId xmlns:a16="http://schemas.microsoft.com/office/drawing/2014/main" id="{5D33AD67-604F-7AEE-E72C-26405DB0AD67}"/>
                </a:ext>
              </a:extLst>
            </p:cNvPr>
            <p:cNvSpPr/>
            <p:nvPr/>
          </p:nvSpPr>
          <p:spPr>
            <a:xfrm>
              <a:off x="5867400" y="1885950"/>
              <a:ext cx="561975" cy="561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9ED5B75-EFC0-0342-BDBA-49FFA0D15B74}"/>
                </a:ext>
              </a:extLst>
            </p:cNvPr>
            <p:cNvSpPr txBox="1"/>
            <p:nvPr/>
          </p:nvSpPr>
          <p:spPr>
            <a:xfrm>
              <a:off x="5943751" y="1943755"/>
              <a:ext cx="428322" cy="523220"/>
            </a:xfrm>
            <a:prstGeom prst="rect">
              <a:avLst/>
            </a:prstGeom>
            <a:noFill/>
          </p:spPr>
          <p:txBody>
            <a:bodyPr wrap="none" rtlCol="0">
              <a:spAutoFit/>
            </a:bodyPr>
            <a:lstStyle/>
            <a:p>
              <a:r>
                <a:rPr lang="en-US" sz="2800" b="1" dirty="0">
                  <a:solidFill>
                    <a:schemeClr val="bg1"/>
                  </a:solidFill>
                  <a:latin typeface="+mj-lt"/>
                </a:rPr>
                <a:t>4</a:t>
              </a:r>
            </a:p>
          </p:txBody>
        </p:sp>
      </p:grpSp>
      <p:grpSp>
        <p:nvGrpSpPr>
          <p:cNvPr id="23" name="Group 22">
            <a:extLst>
              <a:ext uri="{FF2B5EF4-FFF2-40B4-BE49-F238E27FC236}">
                <a16:creationId xmlns:a16="http://schemas.microsoft.com/office/drawing/2014/main" id="{72654562-A918-71F6-A021-CE6EA75CFAC4}"/>
              </a:ext>
            </a:extLst>
          </p:cNvPr>
          <p:cNvGrpSpPr/>
          <p:nvPr/>
        </p:nvGrpSpPr>
        <p:grpSpPr>
          <a:xfrm>
            <a:off x="4369224" y="3870553"/>
            <a:ext cx="561975" cy="400906"/>
            <a:chOff x="5867400" y="1885950"/>
            <a:chExt cx="561975" cy="581025"/>
          </a:xfrm>
        </p:grpSpPr>
        <p:sp>
          <p:nvSpPr>
            <p:cNvPr id="24" name="Rectangle 23">
              <a:extLst>
                <a:ext uri="{FF2B5EF4-FFF2-40B4-BE49-F238E27FC236}">
                  <a16:creationId xmlns:a16="http://schemas.microsoft.com/office/drawing/2014/main" id="{C47E30F3-CB7A-0C1A-C404-F11B9BFC6FEA}"/>
                </a:ext>
              </a:extLst>
            </p:cNvPr>
            <p:cNvSpPr/>
            <p:nvPr/>
          </p:nvSpPr>
          <p:spPr>
            <a:xfrm>
              <a:off x="5867400" y="1885950"/>
              <a:ext cx="561975" cy="561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6E8F018-94DD-6ACF-456E-A5501328BB30}"/>
                </a:ext>
              </a:extLst>
            </p:cNvPr>
            <p:cNvSpPr txBox="1"/>
            <p:nvPr/>
          </p:nvSpPr>
          <p:spPr>
            <a:xfrm>
              <a:off x="5943751" y="1943755"/>
              <a:ext cx="428322" cy="523220"/>
            </a:xfrm>
            <a:prstGeom prst="rect">
              <a:avLst/>
            </a:prstGeom>
            <a:noFill/>
          </p:spPr>
          <p:txBody>
            <a:bodyPr wrap="none" rtlCol="0">
              <a:spAutoFit/>
            </a:bodyPr>
            <a:lstStyle/>
            <a:p>
              <a:r>
                <a:rPr lang="en-US" sz="2800" b="1" dirty="0">
                  <a:solidFill>
                    <a:schemeClr val="bg1"/>
                  </a:solidFill>
                  <a:latin typeface="+mj-lt"/>
                </a:rPr>
                <a:t>5</a:t>
              </a:r>
            </a:p>
          </p:txBody>
        </p:sp>
      </p:grpSp>
      <p:grpSp>
        <p:nvGrpSpPr>
          <p:cNvPr id="26" name="Group 25">
            <a:extLst>
              <a:ext uri="{FF2B5EF4-FFF2-40B4-BE49-F238E27FC236}">
                <a16:creationId xmlns:a16="http://schemas.microsoft.com/office/drawing/2014/main" id="{29D43FCD-668C-6C5F-72DC-328606DF333E}"/>
              </a:ext>
            </a:extLst>
          </p:cNvPr>
          <p:cNvGrpSpPr/>
          <p:nvPr/>
        </p:nvGrpSpPr>
        <p:grpSpPr>
          <a:xfrm>
            <a:off x="4369224" y="4536060"/>
            <a:ext cx="561975" cy="400906"/>
            <a:chOff x="5867400" y="1885950"/>
            <a:chExt cx="561975" cy="581025"/>
          </a:xfrm>
        </p:grpSpPr>
        <p:sp>
          <p:nvSpPr>
            <p:cNvPr id="27" name="Rectangle 26">
              <a:extLst>
                <a:ext uri="{FF2B5EF4-FFF2-40B4-BE49-F238E27FC236}">
                  <a16:creationId xmlns:a16="http://schemas.microsoft.com/office/drawing/2014/main" id="{54E69ABF-888B-50D0-A99A-07B0FCA3014D}"/>
                </a:ext>
              </a:extLst>
            </p:cNvPr>
            <p:cNvSpPr/>
            <p:nvPr/>
          </p:nvSpPr>
          <p:spPr>
            <a:xfrm>
              <a:off x="5867400" y="1885950"/>
              <a:ext cx="561975" cy="561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3D09216-472C-0148-EB5B-079047BBADD8}"/>
                </a:ext>
              </a:extLst>
            </p:cNvPr>
            <p:cNvSpPr txBox="1"/>
            <p:nvPr/>
          </p:nvSpPr>
          <p:spPr>
            <a:xfrm>
              <a:off x="5943751" y="1943755"/>
              <a:ext cx="428322" cy="523220"/>
            </a:xfrm>
            <a:prstGeom prst="rect">
              <a:avLst/>
            </a:prstGeom>
            <a:noFill/>
          </p:spPr>
          <p:txBody>
            <a:bodyPr wrap="none" rtlCol="0">
              <a:spAutoFit/>
            </a:bodyPr>
            <a:lstStyle/>
            <a:p>
              <a:r>
                <a:rPr lang="en-US" sz="2800" b="1" dirty="0">
                  <a:solidFill>
                    <a:schemeClr val="bg1"/>
                  </a:solidFill>
                  <a:latin typeface="+mj-lt"/>
                </a:rPr>
                <a:t>6</a:t>
              </a:r>
            </a:p>
          </p:txBody>
        </p:sp>
      </p:grpSp>
      <p:sp>
        <p:nvSpPr>
          <p:cNvPr id="29" name="Content Placeholder 4">
            <a:extLst>
              <a:ext uri="{FF2B5EF4-FFF2-40B4-BE49-F238E27FC236}">
                <a16:creationId xmlns:a16="http://schemas.microsoft.com/office/drawing/2014/main" id="{97873946-8BE5-CF65-75B0-54C3095139A2}"/>
              </a:ext>
            </a:extLst>
          </p:cNvPr>
          <p:cNvSpPr txBox="1">
            <a:spLocks/>
          </p:cNvSpPr>
          <p:nvPr/>
        </p:nvSpPr>
        <p:spPr>
          <a:xfrm>
            <a:off x="5075586" y="1820585"/>
            <a:ext cx="6622819" cy="469600"/>
          </a:xfrm>
          <a:prstGeom prst="rect">
            <a:avLst/>
          </a:prstGeom>
        </p:spPr>
        <p:txBody>
          <a:bodyPr anchor="ctr">
            <a:normAutofit fontScale="92500" lnSpcReduction="10000"/>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nSpc>
                <a:spcPct val="120000"/>
              </a:lnSpc>
              <a:spcBef>
                <a:spcPts val="0"/>
              </a:spcBef>
            </a:pPr>
            <a:r>
              <a:rPr lang="en-US" sz="2400" dirty="0"/>
              <a:t>Precinct Maps</a:t>
            </a:r>
          </a:p>
        </p:txBody>
      </p:sp>
      <p:sp>
        <p:nvSpPr>
          <p:cNvPr id="30" name="Content Placeholder 4">
            <a:extLst>
              <a:ext uri="{FF2B5EF4-FFF2-40B4-BE49-F238E27FC236}">
                <a16:creationId xmlns:a16="http://schemas.microsoft.com/office/drawing/2014/main" id="{AAEFE3D2-0382-65D5-2531-D9C7C08B73B6}"/>
              </a:ext>
            </a:extLst>
          </p:cNvPr>
          <p:cNvSpPr txBox="1">
            <a:spLocks/>
          </p:cNvSpPr>
          <p:nvPr/>
        </p:nvSpPr>
        <p:spPr>
          <a:xfrm>
            <a:off x="5075586" y="2495404"/>
            <a:ext cx="6622819" cy="469600"/>
          </a:xfrm>
          <a:prstGeom prst="rect">
            <a:avLst/>
          </a:prstGeom>
        </p:spPr>
        <p:txBody>
          <a:bodyPr anchor="ctr">
            <a:normAutofit fontScale="92500" lnSpcReduction="10000"/>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nSpc>
                <a:spcPct val="120000"/>
              </a:lnSpc>
              <a:spcBef>
                <a:spcPts val="0"/>
              </a:spcBef>
            </a:pPr>
            <a:r>
              <a:rPr lang="en-US" sz="2400" dirty="0"/>
              <a:t>Discussion of Meetings/Schedule</a:t>
            </a:r>
          </a:p>
        </p:txBody>
      </p:sp>
      <p:sp>
        <p:nvSpPr>
          <p:cNvPr id="31" name="Content Placeholder 4">
            <a:extLst>
              <a:ext uri="{FF2B5EF4-FFF2-40B4-BE49-F238E27FC236}">
                <a16:creationId xmlns:a16="http://schemas.microsoft.com/office/drawing/2014/main" id="{4400425A-7D19-CE68-BF65-1C88DF9CD548}"/>
              </a:ext>
            </a:extLst>
          </p:cNvPr>
          <p:cNvSpPr txBox="1">
            <a:spLocks/>
          </p:cNvSpPr>
          <p:nvPr/>
        </p:nvSpPr>
        <p:spPr>
          <a:xfrm>
            <a:off x="5075586" y="3154388"/>
            <a:ext cx="6622819" cy="469600"/>
          </a:xfrm>
          <a:prstGeom prst="rect">
            <a:avLst/>
          </a:prstGeom>
        </p:spPr>
        <p:txBody>
          <a:bodyPr anchor="ctr">
            <a:normAutofit fontScale="92500" lnSpcReduction="10000"/>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nSpc>
                <a:spcPct val="120000"/>
              </a:lnSpc>
              <a:spcBef>
                <a:spcPts val="0"/>
              </a:spcBef>
            </a:pPr>
            <a:r>
              <a:rPr lang="en-US" sz="2400" dirty="0"/>
              <a:t>Meeting Notifications</a:t>
            </a:r>
          </a:p>
        </p:txBody>
      </p:sp>
      <p:sp>
        <p:nvSpPr>
          <p:cNvPr id="32" name="Content Placeholder 4">
            <a:extLst>
              <a:ext uri="{FF2B5EF4-FFF2-40B4-BE49-F238E27FC236}">
                <a16:creationId xmlns:a16="http://schemas.microsoft.com/office/drawing/2014/main" id="{92AA3282-8899-E312-475A-8BD69E55657C}"/>
              </a:ext>
            </a:extLst>
          </p:cNvPr>
          <p:cNvSpPr txBox="1">
            <a:spLocks/>
          </p:cNvSpPr>
          <p:nvPr/>
        </p:nvSpPr>
        <p:spPr>
          <a:xfrm>
            <a:off x="5075586" y="3808756"/>
            <a:ext cx="6622819" cy="469600"/>
          </a:xfrm>
          <a:prstGeom prst="rect">
            <a:avLst/>
          </a:prstGeom>
        </p:spPr>
        <p:txBody>
          <a:bodyPr anchor="ctr">
            <a:normAutofit fontScale="92500" lnSpcReduction="10000"/>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nSpc>
                <a:spcPct val="120000"/>
              </a:lnSpc>
              <a:spcBef>
                <a:spcPts val="0"/>
              </a:spcBef>
            </a:pPr>
            <a:r>
              <a:rPr lang="en-US" sz="2400" dirty="0"/>
              <a:t>Draft of Ordinance/First Reading</a:t>
            </a:r>
          </a:p>
        </p:txBody>
      </p:sp>
      <p:sp>
        <p:nvSpPr>
          <p:cNvPr id="33" name="Content Placeholder 4">
            <a:extLst>
              <a:ext uri="{FF2B5EF4-FFF2-40B4-BE49-F238E27FC236}">
                <a16:creationId xmlns:a16="http://schemas.microsoft.com/office/drawing/2014/main" id="{800782FF-E076-C0D2-E951-612D1BB4C1B6}"/>
              </a:ext>
            </a:extLst>
          </p:cNvPr>
          <p:cNvSpPr txBox="1">
            <a:spLocks/>
          </p:cNvSpPr>
          <p:nvPr/>
        </p:nvSpPr>
        <p:spPr>
          <a:xfrm>
            <a:off x="5084538" y="4491756"/>
            <a:ext cx="6622819" cy="469600"/>
          </a:xfrm>
          <a:prstGeom prst="rect">
            <a:avLst/>
          </a:prstGeom>
        </p:spPr>
        <p:txBody>
          <a:bodyPr anchor="ctr">
            <a:normAutofit fontScale="92500" lnSpcReduction="10000"/>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nSpc>
                <a:spcPct val="120000"/>
              </a:lnSpc>
              <a:spcBef>
                <a:spcPts val="0"/>
              </a:spcBef>
            </a:pPr>
            <a:r>
              <a:rPr lang="en-US" sz="2400" dirty="0"/>
              <a:t>Planning Commission’s Role</a:t>
            </a:r>
          </a:p>
        </p:txBody>
      </p:sp>
      <p:grpSp>
        <p:nvGrpSpPr>
          <p:cNvPr id="3" name="Group 2">
            <a:extLst>
              <a:ext uri="{FF2B5EF4-FFF2-40B4-BE49-F238E27FC236}">
                <a16:creationId xmlns:a16="http://schemas.microsoft.com/office/drawing/2014/main" id="{839CC78E-4842-309D-FD74-0C9A5E5ECFE7}"/>
              </a:ext>
            </a:extLst>
          </p:cNvPr>
          <p:cNvGrpSpPr/>
          <p:nvPr/>
        </p:nvGrpSpPr>
        <p:grpSpPr>
          <a:xfrm>
            <a:off x="4360272" y="5104885"/>
            <a:ext cx="561975" cy="563105"/>
            <a:chOff x="5867400" y="1885950"/>
            <a:chExt cx="561975" cy="816097"/>
          </a:xfrm>
        </p:grpSpPr>
        <p:sp>
          <p:nvSpPr>
            <p:cNvPr id="4" name="Rectangle 3">
              <a:extLst>
                <a:ext uri="{FF2B5EF4-FFF2-40B4-BE49-F238E27FC236}">
                  <a16:creationId xmlns:a16="http://schemas.microsoft.com/office/drawing/2014/main" id="{E015BEC8-1DD0-9AA4-72A8-FA01628B7D67}"/>
                </a:ext>
              </a:extLst>
            </p:cNvPr>
            <p:cNvSpPr/>
            <p:nvPr/>
          </p:nvSpPr>
          <p:spPr>
            <a:xfrm>
              <a:off x="5867400" y="1885950"/>
              <a:ext cx="561975" cy="561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E00CD88-1C38-FCB8-DA55-465156638636}"/>
                </a:ext>
              </a:extLst>
            </p:cNvPr>
            <p:cNvSpPr txBox="1"/>
            <p:nvPr/>
          </p:nvSpPr>
          <p:spPr>
            <a:xfrm>
              <a:off x="5943751" y="1943755"/>
              <a:ext cx="428322" cy="758292"/>
            </a:xfrm>
            <a:prstGeom prst="rect">
              <a:avLst/>
            </a:prstGeom>
            <a:noFill/>
          </p:spPr>
          <p:txBody>
            <a:bodyPr wrap="none" rtlCol="0">
              <a:spAutoFit/>
            </a:bodyPr>
            <a:lstStyle/>
            <a:p>
              <a:r>
                <a:rPr lang="en-US" sz="2800" b="1" dirty="0">
                  <a:solidFill>
                    <a:schemeClr val="bg1"/>
                  </a:solidFill>
                  <a:latin typeface="+mj-lt"/>
                </a:rPr>
                <a:t>7</a:t>
              </a:r>
            </a:p>
          </p:txBody>
        </p:sp>
      </p:grpSp>
      <p:sp>
        <p:nvSpPr>
          <p:cNvPr id="9" name="Content Placeholder 4">
            <a:extLst>
              <a:ext uri="{FF2B5EF4-FFF2-40B4-BE49-F238E27FC236}">
                <a16:creationId xmlns:a16="http://schemas.microsoft.com/office/drawing/2014/main" id="{FB2272A3-D1A5-7E50-5BB6-7F35CD942F96}"/>
              </a:ext>
            </a:extLst>
          </p:cNvPr>
          <p:cNvSpPr txBox="1">
            <a:spLocks/>
          </p:cNvSpPr>
          <p:nvPr/>
        </p:nvSpPr>
        <p:spPr>
          <a:xfrm>
            <a:off x="5211233" y="5104885"/>
            <a:ext cx="6622819" cy="469600"/>
          </a:xfrm>
          <a:prstGeom prst="rect">
            <a:avLst/>
          </a:prstGeom>
        </p:spPr>
        <p:txBody>
          <a:bodyPr anchor="ctr">
            <a:normAutofit fontScale="92500" lnSpcReduction="10000"/>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nSpc>
                <a:spcPct val="120000"/>
              </a:lnSpc>
              <a:spcBef>
                <a:spcPts val="0"/>
              </a:spcBef>
            </a:pPr>
            <a:r>
              <a:rPr lang="en-US" sz="2400" dirty="0"/>
              <a:t>Referendum – November 4, 2025  </a:t>
            </a:r>
          </a:p>
        </p:txBody>
      </p:sp>
      <p:grpSp>
        <p:nvGrpSpPr>
          <p:cNvPr id="35" name="Group 34">
            <a:extLst>
              <a:ext uri="{FF2B5EF4-FFF2-40B4-BE49-F238E27FC236}">
                <a16:creationId xmlns:a16="http://schemas.microsoft.com/office/drawing/2014/main" id="{0B2DC4B6-EBF6-DE46-8A47-18E2F142642C}"/>
              </a:ext>
            </a:extLst>
          </p:cNvPr>
          <p:cNvGrpSpPr/>
          <p:nvPr/>
        </p:nvGrpSpPr>
        <p:grpSpPr>
          <a:xfrm>
            <a:off x="4369224" y="5663180"/>
            <a:ext cx="561975" cy="563105"/>
            <a:chOff x="5867400" y="1885950"/>
            <a:chExt cx="561975" cy="816097"/>
          </a:xfrm>
        </p:grpSpPr>
        <p:sp>
          <p:nvSpPr>
            <p:cNvPr id="36" name="Rectangle 35">
              <a:extLst>
                <a:ext uri="{FF2B5EF4-FFF2-40B4-BE49-F238E27FC236}">
                  <a16:creationId xmlns:a16="http://schemas.microsoft.com/office/drawing/2014/main" id="{11E08AC2-C02A-4ED9-0341-34E2DE65AE91}"/>
                </a:ext>
              </a:extLst>
            </p:cNvPr>
            <p:cNvSpPr/>
            <p:nvPr/>
          </p:nvSpPr>
          <p:spPr>
            <a:xfrm>
              <a:off x="5867400" y="1885950"/>
              <a:ext cx="561975" cy="561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5EC2915-8B0B-9DA9-122B-30A29228CCE9}"/>
                </a:ext>
              </a:extLst>
            </p:cNvPr>
            <p:cNvSpPr txBox="1"/>
            <p:nvPr/>
          </p:nvSpPr>
          <p:spPr>
            <a:xfrm>
              <a:off x="5943751" y="1943755"/>
              <a:ext cx="428322" cy="758292"/>
            </a:xfrm>
            <a:prstGeom prst="rect">
              <a:avLst/>
            </a:prstGeom>
            <a:noFill/>
          </p:spPr>
          <p:txBody>
            <a:bodyPr wrap="none" rtlCol="0">
              <a:spAutoFit/>
            </a:bodyPr>
            <a:lstStyle/>
            <a:p>
              <a:r>
                <a:rPr lang="en-US" sz="2800" b="1" dirty="0">
                  <a:solidFill>
                    <a:schemeClr val="bg1"/>
                  </a:solidFill>
                  <a:latin typeface="+mj-lt"/>
                </a:rPr>
                <a:t>8</a:t>
              </a:r>
            </a:p>
          </p:txBody>
        </p:sp>
      </p:grpSp>
      <p:sp>
        <p:nvSpPr>
          <p:cNvPr id="38" name="Content Placeholder 4">
            <a:extLst>
              <a:ext uri="{FF2B5EF4-FFF2-40B4-BE49-F238E27FC236}">
                <a16:creationId xmlns:a16="http://schemas.microsoft.com/office/drawing/2014/main" id="{9C6D58E4-A9B4-BFA7-58C0-72C984735C94}"/>
              </a:ext>
            </a:extLst>
          </p:cNvPr>
          <p:cNvSpPr txBox="1">
            <a:spLocks/>
          </p:cNvSpPr>
          <p:nvPr/>
        </p:nvSpPr>
        <p:spPr>
          <a:xfrm>
            <a:off x="5084538" y="5618876"/>
            <a:ext cx="6622819" cy="469600"/>
          </a:xfrm>
          <a:prstGeom prst="rect">
            <a:avLst/>
          </a:prstGeom>
        </p:spPr>
        <p:txBody>
          <a:bodyPr anchor="ctr">
            <a:normAutofit fontScale="92500" lnSpcReduction="10000"/>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nSpc>
                <a:spcPct val="120000"/>
              </a:lnSpc>
              <a:spcBef>
                <a:spcPts val="0"/>
              </a:spcBef>
            </a:pPr>
            <a:r>
              <a:rPr lang="en-US" sz="2400" dirty="0"/>
              <a:t>Council Third Reading and Adoption</a:t>
            </a:r>
          </a:p>
        </p:txBody>
      </p:sp>
    </p:spTree>
    <p:extLst>
      <p:ext uri="{BB962C8B-B14F-4D97-AF65-F5344CB8AC3E}">
        <p14:creationId xmlns:p14="http://schemas.microsoft.com/office/powerpoint/2010/main" val="3691172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BF73E-8A32-6874-238C-00E1946900E3}"/>
              </a:ext>
            </a:extLst>
          </p:cNvPr>
          <p:cNvSpPr>
            <a:spLocks noGrp="1"/>
          </p:cNvSpPr>
          <p:nvPr>
            <p:ph type="ctrTitle"/>
          </p:nvPr>
        </p:nvSpPr>
        <p:spPr/>
        <p:txBody>
          <a:bodyPr/>
          <a:lstStyle/>
          <a:p>
            <a:pPr algn="ctr"/>
            <a:r>
              <a:rPr lang="en-US" dirty="0"/>
              <a:t>Voting schedule for Anderson county</a:t>
            </a:r>
          </a:p>
        </p:txBody>
      </p:sp>
    </p:spTree>
    <p:extLst>
      <p:ext uri="{BB962C8B-B14F-4D97-AF65-F5344CB8AC3E}">
        <p14:creationId xmlns:p14="http://schemas.microsoft.com/office/powerpoint/2010/main" val="237716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540FF8-DB10-38A0-908A-EAE77E104AF7}"/>
              </a:ext>
            </a:extLst>
          </p:cNvPr>
          <p:cNvSpPr>
            <a:spLocks noGrp="1"/>
          </p:cNvSpPr>
          <p:nvPr>
            <p:ph type="sldNum" sz="quarter" idx="12"/>
          </p:nvPr>
        </p:nvSpPr>
        <p:spPr/>
        <p:txBody>
          <a:bodyPr/>
          <a:lstStyle/>
          <a:p>
            <a:fld id="{FAEF9944-A4F6-4C59-AEBD-678D6480B8EA}" type="slidenum">
              <a:rPr lang="en-US" smtClean="0"/>
              <a:t>6</a:t>
            </a:fld>
            <a:endParaRPr lang="en-US" dirty="0"/>
          </a:p>
        </p:txBody>
      </p:sp>
      <p:sp>
        <p:nvSpPr>
          <p:cNvPr id="4" name="TextBox 3">
            <a:extLst>
              <a:ext uri="{FF2B5EF4-FFF2-40B4-BE49-F238E27FC236}">
                <a16:creationId xmlns:a16="http://schemas.microsoft.com/office/drawing/2014/main" id="{7527C209-7863-9E2C-E40E-C1D7D1512FC7}"/>
              </a:ext>
            </a:extLst>
          </p:cNvPr>
          <p:cNvSpPr txBox="1"/>
          <p:nvPr/>
        </p:nvSpPr>
        <p:spPr>
          <a:xfrm>
            <a:off x="1883121" y="977774"/>
            <a:ext cx="8154154" cy="4247317"/>
          </a:xfrm>
          <a:prstGeom prst="rect">
            <a:avLst/>
          </a:prstGeom>
          <a:noFill/>
        </p:spPr>
        <p:txBody>
          <a:bodyPr wrap="square" rtlCol="0">
            <a:spAutoFit/>
          </a:bodyPr>
          <a:lstStyle/>
          <a:p>
            <a:r>
              <a:rPr lang="en-US" dirty="0">
                <a:solidFill>
                  <a:schemeClr val="bg1"/>
                </a:solidFill>
              </a:rPr>
              <a:t>The election date would be November 4th, 2025. </a:t>
            </a:r>
          </a:p>
          <a:p>
            <a:endParaRPr lang="en-US" dirty="0">
              <a:solidFill>
                <a:schemeClr val="bg1"/>
              </a:solidFill>
            </a:endParaRPr>
          </a:p>
          <a:p>
            <a:r>
              <a:rPr lang="en-US" dirty="0">
                <a:solidFill>
                  <a:schemeClr val="bg1"/>
                </a:solidFill>
              </a:rPr>
              <a:t>The voter registration cutoff would be Sunday, October 5th, for online and voter registration by mail. In person voter registration will be Friday, October 3rd at 5:00 PM. </a:t>
            </a:r>
          </a:p>
          <a:p>
            <a:endParaRPr lang="en-US" dirty="0">
              <a:solidFill>
                <a:schemeClr val="bg1"/>
              </a:solidFill>
            </a:endParaRPr>
          </a:p>
          <a:p>
            <a:r>
              <a:rPr lang="en-US" dirty="0">
                <a:solidFill>
                  <a:schemeClr val="bg1"/>
                </a:solidFill>
              </a:rPr>
              <a:t>Early Voting will take place at the Registration &amp; Elections office located at 301 N Main Street, Anderson, 29621, beginning Monday, October 20, 2025, through Friday, October 31st. It will be Monday – Friday, 8:30 -5:00 pm. No weekends. </a:t>
            </a:r>
          </a:p>
          <a:p>
            <a:endParaRPr lang="en-US" dirty="0">
              <a:solidFill>
                <a:schemeClr val="bg1"/>
              </a:solidFill>
            </a:endParaRPr>
          </a:p>
          <a:p>
            <a:r>
              <a:rPr lang="en-US" dirty="0">
                <a:solidFill>
                  <a:schemeClr val="bg1"/>
                </a:solidFill>
              </a:rPr>
              <a:t>Absentee by mail ballots will be available the week of October 1st, 2025. </a:t>
            </a:r>
          </a:p>
          <a:p>
            <a:endParaRPr lang="en-US" dirty="0">
              <a:solidFill>
                <a:schemeClr val="bg1"/>
              </a:solidFill>
            </a:endParaRPr>
          </a:p>
          <a:p>
            <a:r>
              <a:rPr lang="en-US" dirty="0">
                <a:solidFill>
                  <a:schemeClr val="bg1"/>
                </a:solidFill>
              </a:rPr>
              <a:t>There will be 2 election notices closer to the election cycle. </a:t>
            </a:r>
          </a:p>
        </p:txBody>
      </p:sp>
    </p:spTree>
    <p:extLst>
      <p:ext uri="{BB962C8B-B14F-4D97-AF65-F5344CB8AC3E}">
        <p14:creationId xmlns:p14="http://schemas.microsoft.com/office/powerpoint/2010/main" val="3387941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2769-08DE-E62F-163A-27A5442A9FFA}"/>
              </a:ext>
            </a:extLst>
          </p:cNvPr>
          <p:cNvSpPr>
            <a:spLocks noGrp="1"/>
          </p:cNvSpPr>
          <p:nvPr>
            <p:ph type="title"/>
          </p:nvPr>
        </p:nvSpPr>
        <p:spPr>
          <a:xfrm>
            <a:off x="4212236" y="1259173"/>
            <a:ext cx="7852028" cy="4646951"/>
          </a:xfrm>
        </p:spPr>
        <p:txBody>
          <a:bodyPr/>
          <a:lstStyle/>
          <a:p>
            <a:pPr>
              <a:spcBef>
                <a:spcPts val="0"/>
              </a:spcBef>
            </a:pPr>
            <a:r>
              <a:rPr lang="en-US" sz="2000" spc="100" dirty="0"/>
              <a:t>1. Obtain petition from Planning and Community    Development Office.</a:t>
            </a:r>
            <a:br>
              <a:rPr lang="en-US" sz="2000" spc="100" dirty="0"/>
            </a:br>
            <a:br>
              <a:rPr lang="en-US" sz="2000" spc="100" dirty="0"/>
            </a:br>
            <a:r>
              <a:rPr lang="en-US" sz="2000" spc="100" dirty="0"/>
              <a:t>2. Contact Registration and Elections Office to obtain number of voters in the precinct.</a:t>
            </a:r>
            <a:br>
              <a:rPr lang="en-US" sz="2000" spc="100" dirty="0"/>
            </a:br>
            <a:br>
              <a:rPr lang="en-US" sz="2000" spc="100" dirty="0"/>
            </a:br>
            <a:r>
              <a:rPr lang="en-US" sz="2000" spc="100" dirty="0"/>
              <a:t>3. Gather at least 15% of the precinct's registered voters' signatures on petition.</a:t>
            </a:r>
            <a:br>
              <a:rPr lang="en-US" sz="2000" spc="100" dirty="0"/>
            </a:br>
            <a:br>
              <a:rPr lang="en-US" sz="2000" spc="100" dirty="0"/>
            </a:br>
            <a:r>
              <a:rPr lang="en-US" sz="2000" spc="100" dirty="0"/>
              <a:t>4. Attend the public hearings and community meetings to provide comments</a:t>
            </a:r>
            <a:br>
              <a:rPr lang="en-US" sz="2000" spc="100" dirty="0"/>
            </a:br>
            <a:br>
              <a:rPr lang="en-US" sz="2000" spc="100" dirty="0"/>
            </a:br>
            <a:r>
              <a:rPr lang="en-US" sz="2000" spc="100" dirty="0"/>
              <a:t>5. Vote in the referendum</a:t>
            </a:r>
            <a:br>
              <a:rPr lang="en-US" sz="2000" spc="100" dirty="0"/>
            </a:br>
            <a:endParaRPr lang="en-US" sz="2000" spc="100" dirty="0"/>
          </a:p>
        </p:txBody>
      </p:sp>
      <p:sp>
        <p:nvSpPr>
          <p:cNvPr id="5" name="Title 1">
            <a:extLst>
              <a:ext uri="{FF2B5EF4-FFF2-40B4-BE49-F238E27FC236}">
                <a16:creationId xmlns:a16="http://schemas.microsoft.com/office/drawing/2014/main" id="{FCB5FFF7-5EAD-198F-996D-7124D9B8036D}"/>
              </a:ext>
            </a:extLst>
          </p:cNvPr>
          <p:cNvSpPr txBox="1">
            <a:spLocks/>
          </p:cNvSpPr>
          <p:nvPr/>
        </p:nvSpPr>
        <p:spPr>
          <a:xfrm rot="16200000">
            <a:off x="967411" y="3053610"/>
            <a:ext cx="5370778" cy="750779"/>
          </a:xfrm>
          <a:prstGeom prst="rect">
            <a:avLst/>
          </a:prstGeom>
        </p:spPr>
        <p:txBody>
          <a:bodyPr vert="horz" lIns="109728" tIns="109728" rIns="109728" bIns="91440" rtlCol="0" anchor="b" anchorCtr="0">
            <a:noAutofit/>
          </a:bodyPr>
          <a:lstStyle>
            <a:lvl1pPr algn="l" defTabSz="914400" rtl="0" eaLnBrk="1" latinLnBrk="0" hangingPunct="1">
              <a:lnSpc>
                <a:spcPct val="100000"/>
              </a:lnSpc>
              <a:spcBef>
                <a:spcPct val="0"/>
              </a:spcBef>
              <a:buNone/>
              <a:defRPr sz="3200" b="1" kern="1200" spc="150" baseline="0">
                <a:solidFill>
                  <a:schemeClr val="tx1">
                    <a:lumMod val="75000"/>
                    <a:lumOff val="25000"/>
                  </a:schemeClr>
                </a:solidFill>
                <a:latin typeface="+mj-lt"/>
                <a:ea typeface="+mj-ea"/>
                <a:cs typeface="+mj-cs"/>
              </a:defRPr>
            </a:lvl1pPr>
          </a:lstStyle>
          <a:p>
            <a:r>
              <a:rPr lang="en-US" sz="4000" dirty="0"/>
              <a:t>Precinct Zoning Process – Voter Responsibilities</a:t>
            </a:r>
          </a:p>
        </p:txBody>
      </p:sp>
      <p:sp>
        <p:nvSpPr>
          <p:cNvPr id="9" name="Slide Number Placeholder 1">
            <a:extLst>
              <a:ext uri="{FF2B5EF4-FFF2-40B4-BE49-F238E27FC236}">
                <a16:creationId xmlns:a16="http://schemas.microsoft.com/office/drawing/2014/main" id="{7204E42D-7BAF-3CB0-8F62-5923DE6137DC}"/>
              </a:ext>
            </a:extLst>
          </p:cNvPr>
          <p:cNvSpPr>
            <a:spLocks noGrp="1"/>
          </p:cNvSpPr>
          <p:nvPr>
            <p:ph type="sldNum" sz="quarter" idx="12"/>
          </p:nvPr>
        </p:nvSpPr>
        <p:spPr>
          <a:xfrm>
            <a:off x="11021690" y="6348241"/>
            <a:ext cx="979879" cy="457200"/>
          </a:xfrm>
        </p:spPr>
        <p:txBody>
          <a:bodyPr/>
          <a:lstStyle/>
          <a:p>
            <a:fld id="{FAEF9944-A4F6-4C59-AEBD-678D6480B8EA}"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4065057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AFAF6-09C8-3CA0-A2CD-C1F97DC52F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7CE21B-ABF8-4EE7-6B60-1ADB76D472B5}"/>
              </a:ext>
            </a:extLst>
          </p:cNvPr>
          <p:cNvSpPr>
            <a:spLocks noGrp="1"/>
          </p:cNvSpPr>
          <p:nvPr>
            <p:ph type="title"/>
          </p:nvPr>
        </p:nvSpPr>
        <p:spPr>
          <a:xfrm>
            <a:off x="4212236" y="1259173"/>
            <a:ext cx="7852028" cy="4646951"/>
          </a:xfrm>
        </p:spPr>
        <p:txBody>
          <a:bodyPr/>
          <a:lstStyle/>
          <a:p>
            <a:pPr>
              <a:spcBef>
                <a:spcPts val="0"/>
              </a:spcBef>
              <a:spcAft>
                <a:spcPts val="600"/>
              </a:spcAft>
            </a:pPr>
            <a:r>
              <a:rPr lang="en-US" sz="1800" spc="100" dirty="0"/>
              <a:t>1. </a:t>
            </a:r>
            <a:r>
              <a:rPr lang="en-US" sz="1800" dirty="0"/>
              <a:t>Planning and Community Development Staff will log in the petition and submit it to the Registration and Elections Office </a:t>
            </a:r>
            <a:br>
              <a:rPr lang="en-US" sz="1800" dirty="0"/>
            </a:br>
            <a:br>
              <a:rPr lang="en-US" sz="1800" dirty="0"/>
            </a:br>
            <a:r>
              <a:rPr lang="en-US" sz="1800" dirty="0"/>
              <a:t>2. Registration and Elections Office will certify the signatures, schedule a referendum and notify County Council </a:t>
            </a:r>
            <a:br>
              <a:rPr lang="en-US" sz="1800" dirty="0"/>
            </a:br>
            <a:br>
              <a:rPr lang="en-US" sz="1800" dirty="0"/>
            </a:br>
            <a:r>
              <a:rPr lang="en-US" sz="1800" dirty="0"/>
              <a:t>3. After first reading of the proposed zoning map, the Planning and Community Development staff will hold a public meeting to present the proposed zoning map and receive comments</a:t>
            </a:r>
            <a:br>
              <a:rPr lang="en-US" sz="1800" dirty="0"/>
            </a:br>
            <a:r>
              <a:rPr lang="en-US" sz="1800" dirty="0"/>
              <a:t> </a:t>
            </a:r>
            <a:br>
              <a:rPr lang="en-US" sz="1800" dirty="0"/>
            </a:br>
            <a:r>
              <a:rPr lang="en-US" sz="1800" dirty="0"/>
              <a:t>4. Planning Commission will review the proposal, hold a public hearing, and forward their recommendation to the County Council </a:t>
            </a:r>
            <a:endParaRPr lang="en-US" sz="2000" spc="100" dirty="0"/>
          </a:p>
        </p:txBody>
      </p:sp>
      <p:sp>
        <p:nvSpPr>
          <p:cNvPr id="5" name="Title 1">
            <a:extLst>
              <a:ext uri="{FF2B5EF4-FFF2-40B4-BE49-F238E27FC236}">
                <a16:creationId xmlns:a16="http://schemas.microsoft.com/office/drawing/2014/main" id="{A452CB07-5A4D-833B-D214-3F7F80A58F8F}"/>
              </a:ext>
            </a:extLst>
          </p:cNvPr>
          <p:cNvSpPr txBox="1">
            <a:spLocks/>
          </p:cNvSpPr>
          <p:nvPr/>
        </p:nvSpPr>
        <p:spPr>
          <a:xfrm rot="16200000">
            <a:off x="967411" y="3053610"/>
            <a:ext cx="5370778" cy="750779"/>
          </a:xfrm>
          <a:prstGeom prst="rect">
            <a:avLst/>
          </a:prstGeom>
        </p:spPr>
        <p:txBody>
          <a:bodyPr vert="horz" lIns="109728" tIns="109728" rIns="109728" bIns="91440" rtlCol="0" anchor="b" anchorCtr="0">
            <a:noAutofit/>
          </a:bodyPr>
          <a:lstStyle>
            <a:lvl1pPr algn="l" defTabSz="914400" rtl="0" eaLnBrk="1" latinLnBrk="0" hangingPunct="1">
              <a:lnSpc>
                <a:spcPct val="100000"/>
              </a:lnSpc>
              <a:spcBef>
                <a:spcPct val="0"/>
              </a:spcBef>
              <a:buNone/>
              <a:defRPr sz="3200" b="1" kern="1200" spc="1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150" normalizeH="0" baseline="0" noProof="0" dirty="0">
                <a:ln>
                  <a:noFill/>
                </a:ln>
                <a:solidFill>
                  <a:prstClr val="black">
                    <a:lumMod val="75000"/>
                    <a:lumOff val="25000"/>
                  </a:prstClr>
                </a:solidFill>
                <a:effectLst/>
                <a:uLnTx/>
                <a:uFillTx/>
                <a:latin typeface="Meiryo"/>
                <a:ea typeface="+mj-ea"/>
                <a:cs typeface="+mj-cs"/>
              </a:rPr>
              <a:t>Precinct Zoning Process – Staff Responsibilities</a:t>
            </a:r>
          </a:p>
        </p:txBody>
      </p:sp>
      <p:sp>
        <p:nvSpPr>
          <p:cNvPr id="9" name="Slide Number Placeholder 1">
            <a:extLst>
              <a:ext uri="{FF2B5EF4-FFF2-40B4-BE49-F238E27FC236}">
                <a16:creationId xmlns:a16="http://schemas.microsoft.com/office/drawing/2014/main" id="{D172511B-1BAE-6CF3-9D7D-6EF6AB955289}"/>
              </a:ext>
            </a:extLst>
          </p:cNvPr>
          <p:cNvSpPr>
            <a:spLocks noGrp="1"/>
          </p:cNvSpPr>
          <p:nvPr>
            <p:ph type="sldNum" sz="quarter" idx="12"/>
          </p:nvPr>
        </p:nvSpPr>
        <p:spPr>
          <a:xfrm>
            <a:off x="11021690" y="6348241"/>
            <a:ext cx="979879"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EF9944-A4F6-4C59-AEBD-678D6480B8EA}" type="slidenum">
              <a:rPr kumimoji="0" lang="en-US" sz="1200" b="0" i="0" u="none" strike="noStrike" kern="1200" cap="none" spc="150" normalizeH="0" baseline="0" noProof="0" smtClean="0">
                <a:ln>
                  <a:noFill/>
                </a:ln>
                <a:solidFill>
                  <a:prstClr val="white"/>
                </a:solidFill>
                <a:effectLst/>
                <a:uLnTx/>
                <a:uFillTx/>
                <a:latin typeface="Meiry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15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694370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B52D8-15DD-71AF-937D-32A45CA950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3F14C0-5CCB-8028-CF34-C43CB04D4DAF}"/>
              </a:ext>
            </a:extLst>
          </p:cNvPr>
          <p:cNvSpPr>
            <a:spLocks noGrp="1"/>
          </p:cNvSpPr>
          <p:nvPr>
            <p:ph type="title"/>
          </p:nvPr>
        </p:nvSpPr>
        <p:spPr>
          <a:xfrm>
            <a:off x="4212236" y="1192696"/>
            <a:ext cx="7852028" cy="4921693"/>
          </a:xfrm>
        </p:spPr>
        <p:txBody>
          <a:bodyPr/>
          <a:lstStyle/>
          <a:p>
            <a:pPr>
              <a:spcBef>
                <a:spcPts val="0"/>
              </a:spcBef>
            </a:pPr>
            <a:r>
              <a:rPr lang="en-US" sz="1800" dirty="0"/>
              <a:t>1. Council will hold first reading of the application for zoning, then send it to the Planning and Community Development Staff for presentation to the Planning Commission for their recommendations </a:t>
            </a:r>
            <a:br>
              <a:rPr lang="en-US" sz="1800" dirty="0"/>
            </a:br>
            <a:br>
              <a:rPr lang="en-US" sz="1800" dirty="0"/>
            </a:br>
            <a:r>
              <a:rPr lang="en-US" sz="1800" dirty="0"/>
              <a:t>2. After receiving a recommendation from the Planning Commission, Council will hold a public hearing to consider second reading for the zoning request </a:t>
            </a:r>
            <a:br>
              <a:rPr lang="en-US" sz="1800" dirty="0"/>
            </a:br>
            <a:br>
              <a:rPr lang="en-US" sz="1800" dirty="0"/>
            </a:br>
            <a:r>
              <a:rPr lang="en-US" sz="1800" dirty="0"/>
              <a:t>3. Following the referendum, when the application for zoning has been ratified, Council will hold its third and final reading for adoption of the updates to the zoning map</a:t>
            </a:r>
            <a:br>
              <a:rPr lang="en-US" sz="1800" dirty="0"/>
            </a:br>
            <a:endParaRPr lang="en-US" spc="100" dirty="0"/>
          </a:p>
        </p:txBody>
      </p:sp>
      <p:sp>
        <p:nvSpPr>
          <p:cNvPr id="5" name="Title 1">
            <a:extLst>
              <a:ext uri="{FF2B5EF4-FFF2-40B4-BE49-F238E27FC236}">
                <a16:creationId xmlns:a16="http://schemas.microsoft.com/office/drawing/2014/main" id="{ADD8F962-CDEE-BF98-5784-9350E822DFD7}"/>
              </a:ext>
            </a:extLst>
          </p:cNvPr>
          <p:cNvSpPr txBox="1">
            <a:spLocks/>
          </p:cNvSpPr>
          <p:nvPr/>
        </p:nvSpPr>
        <p:spPr>
          <a:xfrm rot="16200000">
            <a:off x="967411" y="3053610"/>
            <a:ext cx="5370778" cy="750779"/>
          </a:xfrm>
          <a:prstGeom prst="rect">
            <a:avLst/>
          </a:prstGeom>
        </p:spPr>
        <p:txBody>
          <a:bodyPr vert="horz" lIns="109728" tIns="109728" rIns="109728" bIns="91440" rtlCol="0" anchor="b" anchorCtr="0">
            <a:noAutofit/>
          </a:bodyPr>
          <a:lstStyle>
            <a:lvl1pPr algn="l" defTabSz="914400" rtl="0" eaLnBrk="1" latinLnBrk="0" hangingPunct="1">
              <a:lnSpc>
                <a:spcPct val="100000"/>
              </a:lnSpc>
              <a:spcBef>
                <a:spcPct val="0"/>
              </a:spcBef>
              <a:buNone/>
              <a:defRPr sz="3200" b="1" kern="1200" spc="1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150" normalizeH="0" baseline="0" noProof="0" dirty="0">
                <a:ln>
                  <a:noFill/>
                </a:ln>
                <a:solidFill>
                  <a:prstClr val="black">
                    <a:lumMod val="75000"/>
                    <a:lumOff val="25000"/>
                  </a:prstClr>
                </a:solidFill>
                <a:effectLst/>
                <a:uLnTx/>
                <a:uFillTx/>
                <a:latin typeface="Meiryo"/>
                <a:ea typeface="+mj-ea"/>
                <a:cs typeface="+mj-cs"/>
              </a:rPr>
              <a:t>Precinct Zoning </a:t>
            </a:r>
            <a:r>
              <a:rPr kumimoji="0" lang="en-US" sz="3800" b="1" i="0" u="none" strike="noStrike" kern="1200" cap="none" spc="150" normalizeH="0" noProof="0" dirty="0">
                <a:ln>
                  <a:noFill/>
                </a:ln>
                <a:solidFill>
                  <a:prstClr val="black">
                    <a:lumMod val="75000"/>
                    <a:lumOff val="25000"/>
                  </a:prstClr>
                </a:solidFill>
                <a:effectLst/>
                <a:uLnTx/>
                <a:uFillTx/>
                <a:latin typeface="Meiryo"/>
                <a:ea typeface="+mj-ea"/>
                <a:cs typeface="+mj-cs"/>
              </a:rPr>
              <a:t>Process – Council</a:t>
            </a:r>
            <a:r>
              <a:rPr kumimoji="0" lang="en-US" sz="3800" b="1" i="0" u="none" strike="noStrike" kern="1200" cap="none" spc="150" normalizeH="0" baseline="0" noProof="0" dirty="0">
                <a:ln>
                  <a:noFill/>
                </a:ln>
                <a:solidFill>
                  <a:prstClr val="black">
                    <a:lumMod val="75000"/>
                    <a:lumOff val="25000"/>
                  </a:prstClr>
                </a:solidFill>
                <a:effectLst/>
                <a:uLnTx/>
                <a:uFillTx/>
                <a:latin typeface="Meiryo"/>
                <a:ea typeface="+mj-ea"/>
                <a:cs typeface="+mj-cs"/>
              </a:rPr>
              <a:t> </a:t>
            </a:r>
            <a:r>
              <a:rPr kumimoji="0" lang="en-US" sz="3800" i="0" u="none" strike="noStrike" kern="1200" cap="none" spc="150" normalizeH="0" baseline="0" noProof="0" dirty="0">
                <a:ln>
                  <a:noFill/>
                </a:ln>
                <a:solidFill>
                  <a:prstClr val="black">
                    <a:lumMod val="75000"/>
                    <a:lumOff val="25000"/>
                  </a:prstClr>
                </a:solidFill>
                <a:effectLst/>
                <a:uLnTx/>
                <a:uFillTx/>
                <a:latin typeface="Meiryo"/>
                <a:ea typeface="+mj-ea"/>
                <a:cs typeface="+mj-cs"/>
              </a:rPr>
              <a:t>Responsibilities</a:t>
            </a:r>
          </a:p>
        </p:txBody>
      </p:sp>
      <p:sp>
        <p:nvSpPr>
          <p:cNvPr id="9" name="Slide Number Placeholder 1">
            <a:extLst>
              <a:ext uri="{FF2B5EF4-FFF2-40B4-BE49-F238E27FC236}">
                <a16:creationId xmlns:a16="http://schemas.microsoft.com/office/drawing/2014/main" id="{B9211F3F-11B1-F8DA-1336-D8DF26056D71}"/>
              </a:ext>
            </a:extLst>
          </p:cNvPr>
          <p:cNvSpPr>
            <a:spLocks noGrp="1"/>
          </p:cNvSpPr>
          <p:nvPr>
            <p:ph type="sldNum" sz="quarter" idx="12"/>
          </p:nvPr>
        </p:nvSpPr>
        <p:spPr>
          <a:xfrm>
            <a:off x="11021690" y="6348241"/>
            <a:ext cx="979879"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EF9944-A4F6-4C59-AEBD-678D6480B8EA}" type="slidenum">
              <a:rPr kumimoji="0" lang="en-US" sz="1200" b="0" i="0" u="none" strike="noStrike" kern="1200" cap="none" spc="150" normalizeH="0" baseline="0" noProof="0" smtClean="0">
                <a:ln>
                  <a:noFill/>
                </a:ln>
                <a:solidFill>
                  <a:prstClr val="white"/>
                </a:solidFill>
                <a:effectLst/>
                <a:uLnTx/>
                <a:uFillTx/>
                <a:latin typeface="Meiry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15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592925565"/>
      </p:ext>
    </p:extLst>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36CB81-A037-44A8-88EB-C0C0F17FD4B1}">
  <ds:schemaRefs>
    <ds:schemaRef ds:uri="http://schemas.microsoft.com/sharepoint/v3/contenttype/forms"/>
  </ds:schemaRefs>
</ds:datastoreItem>
</file>

<file path=customXml/itemProps2.xml><?xml version="1.0" encoding="utf-8"?>
<ds:datastoreItem xmlns:ds="http://schemas.openxmlformats.org/officeDocument/2006/customXml" ds:itemID="{57FF477C-132F-44F8-8C56-EBFF95FAF97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2C1AA24C-4CA6-40FF-8947-DA1F6F4745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ShojiVTI</Template>
  <TotalTime>2636</TotalTime>
  <Words>2853</Words>
  <Application>Microsoft Office PowerPoint</Application>
  <PresentationFormat>Widescreen</PresentationFormat>
  <Paragraphs>144</Paragraphs>
  <Slides>30</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7" baseType="lpstr">
      <vt:lpstr>Meiryo</vt:lpstr>
      <vt:lpstr>Aptos</vt:lpstr>
      <vt:lpstr>Calibri</vt:lpstr>
      <vt:lpstr>Corbel</vt:lpstr>
      <vt:lpstr>ShojiVTI</vt:lpstr>
      <vt:lpstr>Acrobat Document</vt:lpstr>
      <vt:lpstr>Document</vt:lpstr>
      <vt:lpstr>PowerPoint Presentation</vt:lpstr>
      <vt:lpstr>Zoning Referendum  Shirley store neal’s creek, and rock spring precincts  2025</vt:lpstr>
      <vt:lpstr>Referendum Date Change Matt Hogan Deputy County Administrator</vt:lpstr>
      <vt:lpstr>Overview</vt:lpstr>
      <vt:lpstr>Voting schedule for Anderson county</vt:lpstr>
      <vt:lpstr>PowerPoint Presentation</vt:lpstr>
      <vt:lpstr>1. Obtain petition from Planning and Community    Development Office.  2. Contact Registration and Elections Office to obtain number of voters in the precinct.  3. Gather at least 15% of the precinct's registered voters' signatures on petition.  4. Attend the public hearings and community meetings to provide comments  5. Vote in the referendum </vt:lpstr>
      <vt:lpstr>1. Planning and Community Development Staff will log in the petition and submit it to the Registration and Elections Office   2. Registration and Elections Office will certify the signatures, schedule a referendum and notify County Council   3. After first reading of the proposed zoning map, the Planning and Community Development staff will hold a public meeting to present the proposed zoning map and receive comments   4. Planning Commission will review the proposal, hold a public hearing, and forward their recommendation to the County Council </vt:lpstr>
      <vt:lpstr>1. Council will hold first reading of the application for zoning, then send it to the Planning and Community Development Staff for presentation to the Planning Commission for their recommendations   2. After receiving a recommendation from the Planning Commission, Council will hold a public hearing to consider second reading for the zoning request   3. Following the referendum, when the application for zoning has been ratified, Council will hold its third and final reading for adoption of the updates to the zoning map </vt:lpstr>
      <vt:lpstr>Council Schedule</vt:lpstr>
      <vt:lpstr>PowerPoint Presentation</vt:lpstr>
      <vt:lpstr>Meeting Dates</vt:lpstr>
      <vt:lpstr>PowerPoint Presentation</vt:lpstr>
      <vt:lpstr> current precinct maps</vt:lpstr>
      <vt:lpstr>PowerPoint Presentation</vt:lpstr>
      <vt:lpstr>PowerPoint Presentation</vt:lpstr>
      <vt:lpstr>PowerPoint Presentation</vt:lpstr>
      <vt:lpstr>PowerPoint Presentation</vt:lpstr>
      <vt:lpstr>PowerPoint Presentation</vt:lpstr>
      <vt:lpstr>Schedule -Write ordinance  -community meetings   (Joint or separate meetings) -Notification to property owners -planning commission consideration -Second reading -referendum – November 4, 2025 -Third reading if referendum passes</vt:lpstr>
      <vt:lpstr>Zoning Definitions and  Classifications</vt:lpstr>
      <vt:lpstr>                Anderson County Zoning Designations Available at Initial Zoning            (For a complete listing of all zoning districts and their descriptions,                 please see Chapter 48 of the Anderson County Code of Ordinances.)  Agricultural-Residential Districts –   Provides for a full range of agricultural activities in a residential setting. Single-family dwellings, including single and multi-section manufactured homes allowed. The purpose of this district is to provide for a full range of agricultural activities in a rural setting. This district also provides for spacious residential development for those who choose this environment and prevents untimely scattering of more dense urban uses that should be confined to areas planned for efficient extension of public services.  R-A:.    One-acre minimum lot area.   R-A2: Two-acre minimum lot area.  (R-A2 and above Must be requested by property owner or designated agent.)  Single-Family Residential Districts – Single-family dwellings, (including multi-section manufactured homes allowed.)  R-40: Minimum lot size of 40,000 square feet.  R-20: Minimum lot size of 20,000 square feet.   R-15: Minimum lot size of 15,000 square feet.   R-12: Minimum lot size of 12,000 square feet.   R-10: Minimum lot size of 10,000 square feet.   R-8: Minimum lot size of 8,000 square feet. </vt:lpstr>
      <vt:lpstr>Residential Duplex District   R-D: Provides for one and two family dwellings, transiting between low-density and high-density. Single-family dwellings - attached and detached, multi-section manufactured homes and two-family (duplex) dwellings allowed. Minimum lot size of 8,000 square feet  Mixed Residential District   R-M1: Provides for one and two family dwellings as well as a mixture of residential and professional offices, provided design and review conditions are met. Single-family dwellings – attached and detached, multi-section manufactured homes and two-family (duplex) dwellings allowed. Minimum lot size of 8,000 square feet Multi-Family Residential Districts – Provides for two-family and multi-family dwellings, from medium density to high density. Single-family – attached and detached and multi-section manufactured homes, two-family (duplex) and multiple-family dwellings allowed.  R-M2: Minimum lot size of 8,000 square feet. Medium population density  R-M7: Minimum lot size of 8,000 square feet. Medium population density  R-M:  Minimum lot size of 8,000 square feet.  Medium to High population density  R-MA: Minimum lot size of 8,000 square feet. Single-section manufactured homes allowed. High population density </vt:lpstr>
      <vt:lpstr>Residential Manufactured Home Park District   R-MHP: Single-section and multi-section manufactured home allowed. Located where public facilities and services are either existing or planned and compatible with adjoining and nearby properties. Minimum park size of 2 acres.  RRD, Residential Reuse District: RRD intent. The purpose of this district is to provide an incentive to reuse structurally sound older buildings, located in residential districts, for which their original use is no longer economically viable. This section allows for building(s) to be developed for residential uses that are environmentally and aesthetically compatible with the surrounding residential area.  Office Districts   O-D: Office District. Provides for offices uses and research facilities, medical clinics and outpatient hospitals.  OD-LTD: Low Traffic Density Office District. Provides office space for lower density traffic generating uses.  POD, Planned Office District: This district is established to accommodate office development which is found to be compatible with surrounding physical development. Uses permitted in this district are limited to office and research facilities and shall not include any use engaged in retail sales or the stocking and storage of merchandise. </vt:lpstr>
      <vt:lpstr> Commercial Districts  C-1: Commercial District. Provides commercial establishments for the convenience of local residents.  C-1N: Neighborhood Commercial District. Provides commercial development that is aesthetically compatible with neighboring residential properties.  C-1NB: Blended Neighborhood Commercial District. Ensures that new development is designed with the purpose of blending with the existing community features.   C-1R: Rural Commercial District. Provides for commercial activity in areas which are generally rural in character and for the convenience of local residents in rural areas.   C-2: Highway Commercial District. Provides for the development on major thoroughfares of commercial land uses which are oriented to customers traveling by automobile. Establishments in this district provide goods and services for the traveling public and also for the convenience of local residents.  C-3: Commercial District. Provides for the development of commercial and light service land uses which are oriented to customers traveling by automobile. The land uses in this district are intended to be located in non-residentially zoned areas and along major thoroughfares. Establishments in this district provide goods and services for the traveling public.   PC, Planned Commercial District: PC intent. The county recognizes that high-quality design of commercial structures can contribute to a positive appearance of commercial districts and neighborhoods and improve the overall character of the community.  </vt:lpstr>
      <vt:lpstr>   The PC district is established to encourage innovative and creative design of commercial developments and to permit a greater amount of flexibility to a developer by removing some of the restrictions of conventional zoning. Ideally, the development should be large scale and incorporate a variety of land uses or land use types. The regulations should provide a mechanism to evaluate each application on its own merit. It is recognized that some concepts will be more appropriate than others and the approval of an application in one location does not necessarily indicate the development will be applicable in other locations.  Services District  S-1: Provides a transition between commercial and industrial districts by allowing: 1) commercial uses which are service related; 2) service-related commercial uses which sell merchandise related directly to the service performed; 3) commercial uses which sell merchandise which requires storage in warehouses or outdoor areas; and 4) light industries which in their normal operations would have a minimal effect on adjoining properties.  Industrial District  I-1: Provides for manufacturing plants, assembly plants and warehouses.  I-2, Industrial Park District.  This district is established to provide a high level of design quality, site amenities, and open space for light industry, warehouse distribution, research and development operations, and similar industrial uses with compatible operations within a park atmosphere. All of the uses shall be of a type or intensity that do not produce odors, smoke, fumes, noise, glare, heat or vibrations which are incompatible with other uses in the park or its surrounding land uses outside the industrial park.    </vt:lpstr>
      <vt:lpstr>The physical and operational requirements of the use, including type of structure used and volume of heavy truck traffic generated, shall not have an adverse impact upon surrounding land uses. Regulations are directed toward protecting neighboring land uses from any of the potential nuisances associated with industrial uses.   PD, Planned Development District: PD intent.  The PD district is established to allow flexibility in development that will result in improved design, character, and quality of new mixed-use developments and preserve natural and scenic features of open spaces. Ideally, the development should be large scale and incorporate a variety of land uses or land use types. The district is also intended to encourage developments which provide a full range of residential types to serve the residents of the district.  The planned development regulations must encourage innovative site planning for residential, commercial, institutional, and industrial developments within planned development districts. The regulations should provide a mechanism to evaluate each application on its own merit. It is recognized that some concepts will be more appropriate than others and the approval of an application in one location does not necessarily indicate the development will be applicable in other locations. It should also be emphasized that these provisions are not to be used to circumvent the intent or use of conventional zoning classifications as set forth in this chapter. </vt:lpstr>
      <vt:lpstr>    AP, Airport Protective areas:  Airport protective areas established as supplementary. The "AP" designation is not intended to be utilized as a district classification but as a designation which identifies areas subject to regulations which are supplementary to the regulations of the district to which such designation is attached, appended, or "overlaid." Regulations which apply to areas designated on the zoning map as being within such appended or overlaid designation must be determined by joint reference to the regulations of both the basic district classification and the appended or overlay classification. The basis for preparing these supplementary regulations is contained in the Federal Aviation Regulations (FAR), Vol. XI, Part 77, "Objects Affecting Navigable Airspace.“  Innovative Zoning District (IZOD): IZOD, intent.   The IZOD district is established to allow flexibility in development that will result in improved design, character, and quality of new developments as well as preserve natural and scenic features of open spaces. The innovative zoning district regulations must encourage innovative site planning for residential, commercial, institutional, or industrial development within the district.  R-C, Residential Conservation District:  The purpose of this district is to help preserve and enhance the character [of] established residential neighborhoods. The district promotes compatible new construction within the district's built environment in order to strengthen and build upon those desirable physical features already existing.  . </vt:lpstr>
      <vt:lpstr>Conservation Subdivision:   Conservation subdivision with cluster design to have minimum lot sizes of 6,000 sq. ft. and side setbacks of minimum six feet or ten percent of lot width, whichever is greater. Subdivision is required to preserve at least 20 percent of open green space. Green spaces can include natural features such as wetlands and streams, recreational areas such as playgrounds and ball fields, greenways, and landscaped areas. The percentage of open space cannot include the required bufferyard. Developers are recommended to walk the property to determine which aspects of the property to preserve.  FA, Forest Agriculture District:   The purpose of the district is to accommodate most agriculture uses and small-scale development in areas with limited or unavailable public infrastructure.  AG-C, Agriculture Conservation District:  The purpose of this district is to protect and preserve areas under cultivation and prime agricultural soils for continued agricultural and agriculturally oriented uses and to protect the business of agriculture. Lot area. The minimum lot area shall be five acres.  RRD, Rural Residential District:   The purpose of this district is to provide areas wanting to protect the rural nature of their community but allow for limited residential growth. The intent of this district is to allow for residential development in rural areas that wish to minimize the impact of dense residential development. The minimum lot area shall be three acres. </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dc:creator>Chad Meadows</dc:creator>
  <cp:lastModifiedBy>Henry B. Youmans</cp:lastModifiedBy>
  <cp:revision>31</cp:revision>
  <dcterms:created xsi:type="dcterms:W3CDTF">2024-02-14T18:58:31Z</dcterms:created>
  <dcterms:modified xsi:type="dcterms:W3CDTF">2025-06-03T20:27:56Z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